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05" r:id="rId2"/>
  </p:sldMasterIdLst>
  <p:notesMasterIdLst>
    <p:notesMasterId r:id="rId21"/>
  </p:notesMasterIdLst>
  <p:sldIdLst>
    <p:sldId id="327" r:id="rId3"/>
    <p:sldId id="321" r:id="rId4"/>
    <p:sldId id="366" r:id="rId5"/>
    <p:sldId id="301" r:id="rId6"/>
    <p:sldId id="333" r:id="rId7"/>
    <p:sldId id="279" r:id="rId8"/>
    <p:sldId id="317" r:id="rId9"/>
    <p:sldId id="362" r:id="rId10"/>
    <p:sldId id="367" r:id="rId11"/>
    <p:sldId id="369" r:id="rId12"/>
    <p:sldId id="364" r:id="rId13"/>
    <p:sldId id="365" r:id="rId14"/>
    <p:sldId id="370" r:id="rId15"/>
    <p:sldId id="328" r:id="rId16"/>
    <p:sldId id="277" r:id="rId17"/>
    <p:sldId id="371" r:id="rId18"/>
    <p:sldId id="357" r:id="rId19"/>
    <p:sldId id="315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19C"/>
    <a:srgbClr val="F2B257"/>
    <a:srgbClr val="45A0B0"/>
    <a:srgbClr val="637994"/>
    <a:srgbClr val="FAF8EC"/>
    <a:srgbClr val="D5E0DC"/>
    <a:srgbClr val="619080"/>
    <a:srgbClr val="2B3E5F"/>
    <a:srgbClr val="660000"/>
    <a:srgbClr val="FFC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83"/>
    <p:restoredTop sz="94584"/>
  </p:normalViewPr>
  <p:slideViewPr>
    <p:cSldViewPr snapToGrid="0" snapToObjects="1">
      <p:cViewPr varScale="1">
        <p:scale>
          <a:sx n="119" d="100"/>
          <a:sy n="119" d="100"/>
        </p:scale>
        <p:origin x="730" y="91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Ganey" userId="4b8cc31511611256" providerId="LiveId" clId="{D67F3AAD-E07B-4EE2-88F0-685C7FDCCF3E}"/>
    <pc:docChg chg="modSld sldOrd">
      <pc:chgData name="Anne Ganey" userId="4b8cc31511611256" providerId="LiveId" clId="{D67F3AAD-E07B-4EE2-88F0-685C7FDCCF3E}" dt="2026-10-06T18:25:24.221" v="0"/>
      <pc:docMkLst>
        <pc:docMk/>
      </pc:docMkLst>
      <pc:sldChg chg="ord">
        <pc:chgData name="Anne Ganey" userId="4b8cc31511611256" providerId="LiveId" clId="{D67F3AAD-E07B-4EE2-88F0-685C7FDCCF3E}" dt="2026-10-06T18:25:24.221" v="0"/>
        <pc:sldMkLst>
          <pc:docMk/>
          <pc:sldMk cId="1224119086" sldId="371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59D2C7-8FAC-614F-9B4A-C4481B4717BD}" type="doc">
      <dgm:prSet loTypeId="urn:microsoft.com/office/officeart/2005/8/layout/hList7" loCatId="process" qsTypeId="urn:microsoft.com/office/officeart/2005/8/quickstyle/simple4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6A3F6E33-057A-1548-92C4-A295534B013C}">
      <dgm:prSet/>
      <dgm:spPr>
        <a:solidFill>
          <a:schemeClr val="accent2"/>
        </a:solidFill>
      </dgm:spPr>
      <dgm:t>
        <a:bodyPr/>
        <a:lstStyle/>
        <a:p>
          <a:r>
            <a:rPr lang="en-US" dirty="0">
              <a:latin typeface="Arial" charset="0"/>
              <a:ea typeface="Arial" charset="0"/>
              <a:cs typeface="Arial" charset="0"/>
            </a:rPr>
            <a:t>Model Implementation</a:t>
          </a:r>
        </a:p>
        <a:p>
          <a:r>
            <a:rPr lang="en-US" dirty="0">
              <a:latin typeface="Arial" charset="0"/>
              <a:ea typeface="Arial" charset="0"/>
              <a:cs typeface="Arial" charset="0"/>
            </a:rPr>
            <a:t>MNCHWA </a:t>
          </a:r>
        </a:p>
      </dgm:t>
    </dgm:pt>
    <dgm:pt modelId="{31E5ADE2-F412-C645-8345-A03D5DDAA9F6}" type="parTrans" cxnId="{0E2846C1-795A-7C4F-8BD4-A235F8085A67}">
      <dgm:prSet/>
      <dgm:spPr/>
      <dgm:t>
        <a:bodyPr/>
        <a:lstStyle/>
        <a:p>
          <a:endParaRPr lang="en-US">
            <a:latin typeface="Arial" charset="0"/>
            <a:ea typeface="Arial" charset="0"/>
            <a:cs typeface="Arial" charset="0"/>
          </a:endParaRPr>
        </a:p>
      </dgm:t>
    </dgm:pt>
    <dgm:pt modelId="{39E55E6F-404F-5C4E-9B62-28A43845D49F}" type="sibTrans" cxnId="{0E2846C1-795A-7C4F-8BD4-A235F8085A67}">
      <dgm:prSet/>
      <dgm:spPr/>
      <dgm:t>
        <a:bodyPr/>
        <a:lstStyle/>
        <a:p>
          <a:endParaRPr lang="en-US">
            <a:latin typeface="Arial" charset="0"/>
            <a:ea typeface="Arial" charset="0"/>
            <a:cs typeface="Arial" charset="0"/>
          </a:endParaRPr>
        </a:p>
      </dgm:t>
    </dgm:pt>
    <dgm:pt modelId="{01A6D4EA-FA56-6142-9D57-72197FB34646}">
      <dgm:prSet/>
      <dgm:spPr>
        <a:solidFill>
          <a:schemeClr val="accent5"/>
        </a:solidFill>
      </dgm:spPr>
      <dgm:t>
        <a:bodyPr/>
        <a:lstStyle/>
        <a:p>
          <a:r>
            <a:rPr lang="en-US" dirty="0">
              <a:latin typeface="Arial" charset="0"/>
              <a:ea typeface="Arial" charset="0"/>
              <a:cs typeface="Arial" charset="0"/>
            </a:rPr>
            <a:t>Operation Metro Surge</a:t>
          </a:r>
        </a:p>
        <a:p>
          <a:r>
            <a:rPr lang="en-US" dirty="0">
              <a:latin typeface="Arial" charset="0"/>
              <a:ea typeface="Arial" charset="0"/>
              <a:cs typeface="Arial" charset="0"/>
            </a:rPr>
            <a:t>Red Lake </a:t>
          </a:r>
        </a:p>
        <a:p>
          <a:r>
            <a:rPr lang="en-US" dirty="0">
              <a:latin typeface="Arial" charset="0"/>
              <a:ea typeface="Arial" charset="0"/>
              <a:cs typeface="Arial" charset="0"/>
            </a:rPr>
            <a:t>Wellshare </a:t>
          </a:r>
        </a:p>
      </dgm:t>
    </dgm:pt>
    <dgm:pt modelId="{D62E857D-625A-7148-9450-8AF438298B93}" type="parTrans" cxnId="{778282C3-72DF-3D44-B643-F3EFD6D84394}">
      <dgm:prSet/>
      <dgm:spPr/>
      <dgm:t>
        <a:bodyPr/>
        <a:lstStyle/>
        <a:p>
          <a:endParaRPr lang="en-US">
            <a:latin typeface="Arial" charset="0"/>
            <a:ea typeface="Arial" charset="0"/>
            <a:cs typeface="Arial" charset="0"/>
          </a:endParaRPr>
        </a:p>
      </dgm:t>
    </dgm:pt>
    <dgm:pt modelId="{5C5F6722-F233-164A-A8E0-9E505B9210EC}" type="sibTrans" cxnId="{778282C3-72DF-3D44-B643-F3EFD6D84394}">
      <dgm:prSet/>
      <dgm:spPr/>
      <dgm:t>
        <a:bodyPr/>
        <a:lstStyle/>
        <a:p>
          <a:endParaRPr lang="en-US">
            <a:latin typeface="Arial" charset="0"/>
            <a:ea typeface="Arial" charset="0"/>
            <a:cs typeface="Arial" charset="0"/>
          </a:endParaRPr>
        </a:p>
      </dgm:t>
    </dgm:pt>
    <dgm:pt modelId="{B8795FC8-56B6-0A4F-AC3E-F4D4F408D412}">
      <dgm:prSet/>
      <dgm:spPr>
        <a:solidFill>
          <a:schemeClr val="accent3"/>
        </a:solidFill>
      </dgm:spPr>
      <dgm:t>
        <a:bodyPr/>
        <a:lstStyle/>
        <a:p>
          <a:r>
            <a:rPr lang="en-US" dirty="0">
              <a:latin typeface="Arial" charset="0"/>
              <a:ea typeface="Arial" charset="0"/>
              <a:cs typeface="Arial" charset="0"/>
            </a:rPr>
            <a:t>Positive Changes in CHW Field</a:t>
          </a:r>
        </a:p>
        <a:p>
          <a:r>
            <a:rPr lang="en-US">
              <a:latin typeface="Arial" charset="0"/>
              <a:ea typeface="Arial" charset="0"/>
              <a:cs typeface="Arial" charset="0"/>
            </a:rPr>
            <a:t>MNCHWA</a:t>
          </a:r>
          <a:endParaRPr lang="en-US" dirty="0">
            <a:latin typeface="Arial" charset="0"/>
            <a:ea typeface="Arial" charset="0"/>
            <a:cs typeface="Arial" charset="0"/>
          </a:endParaRPr>
        </a:p>
      </dgm:t>
    </dgm:pt>
    <dgm:pt modelId="{BA520F00-028A-9B4E-A6A9-C6B68D86B813}" type="parTrans" cxnId="{6FED5D6B-624E-9F44-BB82-3E3BE49EBB42}">
      <dgm:prSet/>
      <dgm:spPr/>
      <dgm:t>
        <a:bodyPr/>
        <a:lstStyle/>
        <a:p>
          <a:endParaRPr lang="en-US">
            <a:latin typeface="Arial" charset="0"/>
            <a:ea typeface="Arial" charset="0"/>
            <a:cs typeface="Arial" charset="0"/>
          </a:endParaRPr>
        </a:p>
      </dgm:t>
    </dgm:pt>
    <dgm:pt modelId="{DE6F2C6A-120E-714A-B85C-00ED5AC8CF7F}" type="sibTrans" cxnId="{6FED5D6B-624E-9F44-BB82-3E3BE49EBB42}">
      <dgm:prSet/>
      <dgm:spPr/>
      <dgm:t>
        <a:bodyPr/>
        <a:lstStyle/>
        <a:p>
          <a:endParaRPr lang="en-US">
            <a:latin typeface="Arial" charset="0"/>
            <a:ea typeface="Arial" charset="0"/>
            <a:cs typeface="Arial" charset="0"/>
          </a:endParaRPr>
        </a:p>
      </dgm:t>
    </dgm:pt>
    <dgm:pt modelId="{09532450-381B-3941-BC3C-E0A92B173CD6}">
      <dgm:prSet/>
      <dgm:spPr>
        <a:solidFill>
          <a:schemeClr val="tx2"/>
        </a:solidFill>
      </dgm:spPr>
      <dgm:t>
        <a:bodyPr/>
        <a:lstStyle/>
        <a:p>
          <a:r>
            <a:rPr lang="en-US" dirty="0">
              <a:latin typeface="Arial" charset="0"/>
              <a:ea typeface="Arial" charset="0"/>
              <a:cs typeface="Arial" charset="0"/>
            </a:rPr>
            <a:t>Data</a:t>
          </a:r>
        </a:p>
        <a:p>
          <a:r>
            <a:rPr lang="en-US" dirty="0">
              <a:latin typeface="Arial" charset="0"/>
              <a:ea typeface="Arial" charset="0"/>
              <a:cs typeface="Arial" charset="0"/>
            </a:rPr>
            <a:t>Wellshare</a:t>
          </a:r>
        </a:p>
      </dgm:t>
    </dgm:pt>
    <dgm:pt modelId="{0A96966A-5D07-9A48-B7A6-EB648B4B36D4}" type="parTrans" cxnId="{7C6864C3-44E2-8849-9949-44FEFBCC6CBD}">
      <dgm:prSet/>
      <dgm:spPr/>
      <dgm:t>
        <a:bodyPr/>
        <a:lstStyle/>
        <a:p>
          <a:endParaRPr lang="en-US"/>
        </a:p>
      </dgm:t>
    </dgm:pt>
    <dgm:pt modelId="{DC0B66E5-CC74-C340-A4F3-A83CC981B951}" type="sibTrans" cxnId="{7C6864C3-44E2-8849-9949-44FEFBCC6CBD}">
      <dgm:prSet/>
      <dgm:spPr/>
      <dgm:t>
        <a:bodyPr/>
        <a:lstStyle/>
        <a:p>
          <a:endParaRPr lang="en-US"/>
        </a:p>
      </dgm:t>
    </dgm:pt>
    <dgm:pt modelId="{04436164-68FC-C44F-A558-F607A428842D}">
      <dgm:prSet/>
      <dgm:spPr>
        <a:solidFill>
          <a:schemeClr val="accent6"/>
        </a:solidFill>
      </dgm:spPr>
      <dgm:t>
        <a:bodyPr/>
        <a:lstStyle/>
        <a:p>
          <a:r>
            <a:rPr lang="en-US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rPr>
            <a:t>Billing</a:t>
          </a:r>
        </a:p>
        <a:p>
          <a:r>
            <a:rPr lang="en-US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rPr>
            <a:t>MNCHWA</a:t>
          </a:r>
        </a:p>
      </dgm:t>
    </dgm:pt>
    <dgm:pt modelId="{E3CAEA4B-FB9A-484E-B491-C9BC612B797A}" type="parTrans" cxnId="{6927DDFA-5A45-F44D-A61F-F905FEFCD05C}">
      <dgm:prSet/>
      <dgm:spPr/>
      <dgm:t>
        <a:bodyPr/>
        <a:lstStyle/>
        <a:p>
          <a:endParaRPr lang="en-US"/>
        </a:p>
      </dgm:t>
    </dgm:pt>
    <dgm:pt modelId="{462E0F71-F3FA-AE4D-B013-AE0BEF6A2BE0}" type="sibTrans" cxnId="{6927DDFA-5A45-F44D-A61F-F905FEFCD05C}">
      <dgm:prSet/>
      <dgm:spPr/>
      <dgm:t>
        <a:bodyPr/>
        <a:lstStyle/>
        <a:p>
          <a:endParaRPr lang="en-US"/>
        </a:p>
      </dgm:t>
    </dgm:pt>
    <dgm:pt modelId="{574A6241-8579-AA41-8A6E-489605601529}" type="pres">
      <dgm:prSet presAssocID="{0D59D2C7-8FAC-614F-9B4A-C4481B4717BD}" presName="Name0" presStyleCnt="0">
        <dgm:presLayoutVars>
          <dgm:dir/>
          <dgm:resizeHandles val="exact"/>
        </dgm:presLayoutVars>
      </dgm:prSet>
      <dgm:spPr/>
    </dgm:pt>
    <dgm:pt modelId="{672EB9A4-6A19-6342-B227-5B456CC1034D}" type="pres">
      <dgm:prSet presAssocID="{0D59D2C7-8FAC-614F-9B4A-C4481B4717BD}" presName="fgShape" presStyleLbl="fgShp" presStyleIdx="0" presStyleCnt="1" custFlipVert="1" custScaleY="37981"/>
      <dgm:spPr>
        <a:noFill/>
      </dgm:spPr>
    </dgm:pt>
    <dgm:pt modelId="{5637554F-0BBE-FC49-9842-70370452B43F}" type="pres">
      <dgm:prSet presAssocID="{0D59D2C7-8FAC-614F-9B4A-C4481B4717BD}" presName="linComp" presStyleCnt="0"/>
      <dgm:spPr/>
    </dgm:pt>
    <dgm:pt modelId="{FFB662C0-3DEE-B74F-BE46-8D843054B4BF}" type="pres">
      <dgm:prSet presAssocID="{09532450-381B-3941-BC3C-E0A92B173CD6}" presName="compNode" presStyleCnt="0"/>
      <dgm:spPr/>
    </dgm:pt>
    <dgm:pt modelId="{55514BEB-8FC5-E444-B7B6-FF51A6C0A9A5}" type="pres">
      <dgm:prSet presAssocID="{09532450-381B-3941-BC3C-E0A92B173CD6}" presName="bkgdShape" presStyleLbl="node1" presStyleIdx="0" presStyleCnt="5"/>
      <dgm:spPr/>
    </dgm:pt>
    <dgm:pt modelId="{54C226C7-C11F-B24B-A889-86842E7A01F2}" type="pres">
      <dgm:prSet presAssocID="{09532450-381B-3941-BC3C-E0A92B173CD6}" presName="nodeTx" presStyleLbl="node1" presStyleIdx="0" presStyleCnt="5">
        <dgm:presLayoutVars>
          <dgm:bulletEnabled val="1"/>
        </dgm:presLayoutVars>
      </dgm:prSet>
      <dgm:spPr/>
    </dgm:pt>
    <dgm:pt modelId="{9E67FFC3-D4EE-E646-8FC3-0ADA25F7093D}" type="pres">
      <dgm:prSet presAssocID="{09532450-381B-3941-BC3C-E0A92B173CD6}" presName="invisiNode" presStyleLbl="node1" presStyleIdx="0" presStyleCnt="5"/>
      <dgm:spPr/>
    </dgm:pt>
    <dgm:pt modelId="{8B0C8203-48F0-1B45-9776-CBDBE9773882}" type="pres">
      <dgm:prSet presAssocID="{09532450-381B-3941-BC3C-E0A92B173CD6}" presName="imagNode" presStyleLbl="fgImgPlace1" presStyleIdx="0" presStyleCnt="5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AECD51C-FB07-034F-9150-CBF5F58CAAD5}" type="pres">
      <dgm:prSet presAssocID="{DC0B66E5-CC74-C340-A4F3-A83CC981B951}" presName="sibTrans" presStyleLbl="sibTrans2D1" presStyleIdx="0" presStyleCnt="0"/>
      <dgm:spPr/>
    </dgm:pt>
    <dgm:pt modelId="{C9A79C92-2AE3-E140-B26D-8D76DA6CBBF9}" type="pres">
      <dgm:prSet presAssocID="{04436164-68FC-C44F-A558-F607A428842D}" presName="compNode" presStyleCnt="0"/>
      <dgm:spPr/>
    </dgm:pt>
    <dgm:pt modelId="{F47FC8A2-656C-6A47-91B2-EA0D7031723A}" type="pres">
      <dgm:prSet presAssocID="{04436164-68FC-C44F-A558-F607A428842D}" presName="bkgdShape" presStyleLbl="node1" presStyleIdx="1" presStyleCnt="5"/>
      <dgm:spPr/>
    </dgm:pt>
    <dgm:pt modelId="{21C92DC6-B482-B245-9C3D-5319FF07CBEF}" type="pres">
      <dgm:prSet presAssocID="{04436164-68FC-C44F-A558-F607A428842D}" presName="nodeTx" presStyleLbl="node1" presStyleIdx="1" presStyleCnt="5">
        <dgm:presLayoutVars>
          <dgm:bulletEnabled val="1"/>
        </dgm:presLayoutVars>
      </dgm:prSet>
      <dgm:spPr/>
    </dgm:pt>
    <dgm:pt modelId="{7D53A9AF-6017-5E4B-B934-2F3466133300}" type="pres">
      <dgm:prSet presAssocID="{04436164-68FC-C44F-A558-F607A428842D}" presName="invisiNode" presStyleLbl="node1" presStyleIdx="1" presStyleCnt="5"/>
      <dgm:spPr/>
    </dgm:pt>
    <dgm:pt modelId="{FAE2598E-2BAC-014F-95F4-2576CB94C505}" type="pres">
      <dgm:prSet presAssocID="{04436164-68FC-C44F-A558-F607A428842D}" presName="imagNode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416FBE23-E3D9-D143-A4F9-6284D9854B2F}" type="pres">
      <dgm:prSet presAssocID="{462E0F71-F3FA-AE4D-B013-AE0BEF6A2BE0}" presName="sibTrans" presStyleLbl="sibTrans2D1" presStyleIdx="0" presStyleCnt="0"/>
      <dgm:spPr/>
    </dgm:pt>
    <dgm:pt modelId="{1B699BAD-6A88-BB47-952B-E6774AFF65F1}" type="pres">
      <dgm:prSet presAssocID="{6A3F6E33-057A-1548-92C4-A295534B013C}" presName="compNode" presStyleCnt="0"/>
      <dgm:spPr/>
    </dgm:pt>
    <dgm:pt modelId="{631F4109-EDEA-D340-BC1E-68E396598846}" type="pres">
      <dgm:prSet presAssocID="{6A3F6E33-057A-1548-92C4-A295534B013C}" presName="bkgdShape" presStyleLbl="node1" presStyleIdx="2" presStyleCnt="5"/>
      <dgm:spPr/>
    </dgm:pt>
    <dgm:pt modelId="{7ACFB87F-9460-BC4A-8AC6-6BBACD2E0C70}" type="pres">
      <dgm:prSet presAssocID="{6A3F6E33-057A-1548-92C4-A295534B013C}" presName="nodeTx" presStyleLbl="node1" presStyleIdx="2" presStyleCnt="5">
        <dgm:presLayoutVars>
          <dgm:bulletEnabled val="1"/>
        </dgm:presLayoutVars>
      </dgm:prSet>
      <dgm:spPr/>
    </dgm:pt>
    <dgm:pt modelId="{0353E896-9DE4-6540-9E28-480E501DB7C4}" type="pres">
      <dgm:prSet presAssocID="{6A3F6E33-057A-1548-92C4-A295534B013C}" presName="invisiNode" presStyleLbl="node1" presStyleIdx="2" presStyleCnt="5"/>
      <dgm:spPr/>
    </dgm:pt>
    <dgm:pt modelId="{047BE6A7-0BD2-B645-BF1B-C67EDE888AE1}" type="pres">
      <dgm:prSet presAssocID="{6A3F6E33-057A-1548-92C4-A295534B013C}" presName="imagNode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4180B33F-46B7-B64D-8E49-CA073B6D6CE0}" type="pres">
      <dgm:prSet presAssocID="{39E55E6F-404F-5C4E-9B62-28A43845D49F}" presName="sibTrans" presStyleLbl="sibTrans2D1" presStyleIdx="0" presStyleCnt="0"/>
      <dgm:spPr/>
    </dgm:pt>
    <dgm:pt modelId="{F01425BB-09E7-614B-B3D6-03CCDE836201}" type="pres">
      <dgm:prSet presAssocID="{01A6D4EA-FA56-6142-9D57-72197FB34646}" presName="compNode" presStyleCnt="0"/>
      <dgm:spPr/>
    </dgm:pt>
    <dgm:pt modelId="{77A49C79-C2EA-E645-8047-29ABEF96AA8F}" type="pres">
      <dgm:prSet presAssocID="{01A6D4EA-FA56-6142-9D57-72197FB34646}" presName="bkgdShape" presStyleLbl="node1" presStyleIdx="3" presStyleCnt="5"/>
      <dgm:spPr/>
    </dgm:pt>
    <dgm:pt modelId="{5B773092-3FC1-9D49-BC0A-E4209F99DC11}" type="pres">
      <dgm:prSet presAssocID="{01A6D4EA-FA56-6142-9D57-72197FB34646}" presName="nodeTx" presStyleLbl="node1" presStyleIdx="3" presStyleCnt="5">
        <dgm:presLayoutVars>
          <dgm:bulletEnabled val="1"/>
        </dgm:presLayoutVars>
      </dgm:prSet>
      <dgm:spPr/>
    </dgm:pt>
    <dgm:pt modelId="{BACDA20F-F100-D344-B88C-D8EFBDD8266C}" type="pres">
      <dgm:prSet presAssocID="{01A6D4EA-FA56-6142-9D57-72197FB34646}" presName="invisiNode" presStyleLbl="node1" presStyleIdx="3" presStyleCnt="5"/>
      <dgm:spPr/>
    </dgm:pt>
    <dgm:pt modelId="{CA304EA5-D70E-B34F-991E-53ADEB61FFC1}" type="pres">
      <dgm:prSet presAssocID="{01A6D4EA-FA56-6142-9D57-72197FB34646}" presName="imagNode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854A244-4248-9C43-87D3-5F265B27E155}" type="pres">
      <dgm:prSet presAssocID="{5C5F6722-F233-164A-A8E0-9E505B9210EC}" presName="sibTrans" presStyleLbl="sibTrans2D1" presStyleIdx="0" presStyleCnt="0"/>
      <dgm:spPr/>
    </dgm:pt>
    <dgm:pt modelId="{6CF6DF87-F9A2-5F4A-85CB-D9D7C99665F3}" type="pres">
      <dgm:prSet presAssocID="{B8795FC8-56B6-0A4F-AC3E-F4D4F408D412}" presName="compNode" presStyleCnt="0"/>
      <dgm:spPr/>
    </dgm:pt>
    <dgm:pt modelId="{79289053-0AAF-4448-A2DA-0881450F918A}" type="pres">
      <dgm:prSet presAssocID="{B8795FC8-56B6-0A4F-AC3E-F4D4F408D412}" presName="bkgdShape" presStyleLbl="node1" presStyleIdx="4" presStyleCnt="5" custLinFactNeighborX="8557" custLinFactNeighborY="919"/>
      <dgm:spPr/>
    </dgm:pt>
    <dgm:pt modelId="{C207BC18-6753-D64B-9DDA-C7B65751ADD0}" type="pres">
      <dgm:prSet presAssocID="{B8795FC8-56B6-0A4F-AC3E-F4D4F408D412}" presName="nodeTx" presStyleLbl="node1" presStyleIdx="4" presStyleCnt="5">
        <dgm:presLayoutVars>
          <dgm:bulletEnabled val="1"/>
        </dgm:presLayoutVars>
      </dgm:prSet>
      <dgm:spPr/>
    </dgm:pt>
    <dgm:pt modelId="{46212E35-2471-9049-A7C4-72C6E33BEC97}" type="pres">
      <dgm:prSet presAssocID="{B8795FC8-56B6-0A4F-AC3E-F4D4F408D412}" presName="invisiNode" presStyleLbl="node1" presStyleIdx="4" presStyleCnt="5"/>
      <dgm:spPr/>
    </dgm:pt>
    <dgm:pt modelId="{937CB314-DA9E-3D4B-8F61-1E850D750704}" type="pres">
      <dgm:prSet presAssocID="{B8795FC8-56B6-0A4F-AC3E-F4D4F408D412}" presName="imagNode" presStyleLbl="fgImgPlace1" presStyleIdx="4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</dgm:ptLst>
  <dgm:cxnLst>
    <dgm:cxn modelId="{20D11611-675A-304C-8DDD-779F7CA1D88B}" type="presOf" srcId="{04436164-68FC-C44F-A558-F607A428842D}" destId="{F47FC8A2-656C-6A47-91B2-EA0D7031723A}" srcOrd="0" destOrd="0" presId="urn:microsoft.com/office/officeart/2005/8/layout/hList7"/>
    <dgm:cxn modelId="{68950215-0368-1642-BF25-CC5EB442FCB6}" type="presOf" srcId="{6A3F6E33-057A-1548-92C4-A295534B013C}" destId="{7ACFB87F-9460-BC4A-8AC6-6BBACD2E0C70}" srcOrd="1" destOrd="0" presId="urn:microsoft.com/office/officeart/2005/8/layout/hList7"/>
    <dgm:cxn modelId="{F12F2D1F-C84E-8B41-80B4-A686B84CFA93}" type="presOf" srcId="{462E0F71-F3FA-AE4D-B013-AE0BEF6A2BE0}" destId="{416FBE23-E3D9-D143-A4F9-6284D9854B2F}" srcOrd="0" destOrd="0" presId="urn:microsoft.com/office/officeart/2005/8/layout/hList7"/>
    <dgm:cxn modelId="{30E34326-3DC4-AE4C-844F-F97F0ECAC5E1}" type="presOf" srcId="{B8795FC8-56B6-0A4F-AC3E-F4D4F408D412}" destId="{79289053-0AAF-4448-A2DA-0881450F918A}" srcOrd="0" destOrd="0" presId="urn:microsoft.com/office/officeart/2005/8/layout/hList7"/>
    <dgm:cxn modelId="{264E8636-40D0-3B4B-856E-8A0B65C625F6}" type="presOf" srcId="{09532450-381B-3941-BC3C-E0A92B173CD6}" destId="{54C226C7-C11F-B24B-A889-86842E7A01F2}" srcOrd="1" destOrd="0" presId="urn:microsoft.com/office/officeart/2005/8/layout/hList7"/>
    <dgm:cxn modelId="{38AAD063-E95E-E547-9628-4E8A69DF9022}" type="presOf" srcId="{0D59D2C7-8FAC-614F-9B4A-C4481B4717BD}" destId="{574A6241-8579-AA41-8A6E-489605601529}" srcOrd="0" destOrd="0" presId="urn:microsoft.com/office/officeart/2005/8/layout/hList7"/>
    <dgm:cxn modelId="{5EAFE565-2F7C-9442-80D3-742612529284}" type="presOf" srcId="{04436164-68FC-C44F-A558-F607A428842D}" destId="{21C92DC6-B482-B245-9C3D-5319FF07CBEF}" srcOrd="1" destOrd="0" presId="urn:microsoft.com/office/officeart/2005/8/layout/hList7"/>
    <dgm:cxn modelId="{FECA5E68-1FCA-0848-AD0B-5B423B076DE6}" type="presOf" srcId="{09532450-381B-3941-BC3C-E0A92B173CD6}" destId="{55514BEB-8FC5-E444-B7B6-FF51A6C0A9A5}" srcOrd="0" destOrd="0" presId="urn:microsoft.com/office/officeart/2005/8/layout/hList7"/>
    <dgm:cxn modelId="{6FED5D6B-624E-9F44-BB82-3E3BE49EBB42}" srcId="{0D59D2C7-8FAC-614F-9B4A-C4481B4717BD}" destId="{B8795FC8-56B6-0A4F-AC3E-F4D4F408D412}" srcOrd="4" destOrd="0" parTransId="{BA520F00-028A-9B4E-A6A9-C6B68D86B813}" sibTransId="{DE6F2C6A-120E-714A-B85C-00ED5AC8CF7F}"/>
    <dgm:cxn modelId="{B2E26BB5-4A11-CB42-9010-EB82361222AE}" type="presOf" srcId="{01A6D4EA-FA56-6142-9D57-72197FB34646}" destId="{77A49C79-C2EA-E645-8047-29ABEF96AA8F}" srcOrd="0" destOrd="0" presId="urn:microsoft.com/office/officeart/2005/8/layout/hList7"/>
    <dgm:cxn modelId="{13D77FB8-9DB7-734E-94CC-8FF768A13457}" type="presOf" srcId="{5C5F6722-F233-164A-A8E0-9E505B9210EC}" destId="{9854A244-4248-9C43-87D3-5F265B27E155}" srcOrd="0" destOrd="0" presId="urn:microsoft.com/office/officeart/2005/8/layout/hList7"/>
    <dgm:cxn modelId="{ED09C8B8-79E1-0C43-BC92-D1F7C2A43429}" type="presOf" srcId="{DC0B66E5-CC74-C340-A4F3-A83CC981B951}" destId="{0AECD51C-FB07-034F-9150-CBF5F58CAAD5}" srcOrd="0" destOrd="0" presId="urn:microsoft.com/office/officeart/2005/8/layout/hList7"/>
    <dgm:cxn modelId="{E78A8BBB-CC8E-A84A-9108-6EDD22F09CAA}" type="presOf" srcId="{B8795FC8-56B6-0A4F-AC3E-F4D4F408D412}" destId="{C207BC18-6753-D64B-9DDA-C7B65751ADD0}" srcOrd="1" destOrd="0" presId="urn:microsoft.com/office/officeart/2005/8/layout/hList7"/>
    <dgm:cxn modelId="{0E2846C1-795A-7C4F-8BD4-A235F8085A67}" srcId="{0D59D2C7-8FAC-614F-9B4A-C4481B4717BD}" destId="{6A3F6E33-057A-1548-92C4-A295534B013C}" srcOrd="2" destOrd="0" parTransId="{31E5ADE2-F412-C645-8345-A03D5DDAA9F6}" sibTransId="{39E55E6F-404F-5C4E-9B62-28A43845D49F}"/>
    <dgm:cxn modelId="{7C6864C3-44E2-8849-9949-44FEFBCC6CBD}" srcId="{0D59D2C7-8FAC-614F-9B4A-C4481B4717BD}" destId="{09532450-381B-3941-BC3C-E0A92B173CD6}" srcOrd="0" destOrd="0" parTransId="{0A96966A-5D07-9A48-B7A6-EB648B4B36D4}" sibTransId="{DC0B66E5-CC74-C340-A4F3-A83CC981B951}"/>
    <dgm:cxn modelId="{778282C3-72DF-3D44-B643-F3EFD6D84394}" srcId="{0D59D2C7-8FAC-614F-9B4A-C4481B4717BD}" destId="{01A6D4EA-FA56-6142-9D57-72197FB34646}" srcOrd="3" destOrd="0" parTransId="{D62E857D-625A-7148-9450-8AF438298B93}" sibTransId="{5C5F6722-F233-164A-A8E0-9E505B9210EC}"/>
    <dgm:cxn modelId="{4EA0EBC5-A1FA-E941-B963-C79D199ADBF2}" type="presOf" srcId="{6A3F6E33-057A-1548-92C4-A295534B013C}" destId="{631F4109-EDEA-D340-BC1E-68E396598846}" srcOrd="0" destOrd="0" presId="urn:microsoft.com/office/officeart/2005/8/layout/hList7"/>
    <dgm:cxn modelId="{69ADB9D0-7726-A64B-A8F8-337D34CF5C10}" type="presOf" srcId="{39E55E6F-404F-5C4E-9B62-28A43845D49F}" destId="{4180B33F-46B7-B64D-8E49-CA073B6D6CE0}" srcOrd="0" destOrd="0" presId="urn:microsoft.com/office/officeart/2005/8/layout/hList7"/>
    <dgm:cxn modelId="{67374CF7-C393-DC4E-9ECA-25E65B9A919A}" type="presOf" srcId="{01A6D4EA-FA56-6142-9D57-72197FB34646}" destId="{5B773092-3FC1-9D49-BC0A-E4209F99DC11}" srcOrd="1" destOrd="0" presId="urn:microsoft.com/office/officeart/2005/8/layout/hList7"/>
    <dgm:cxn modelId="{6927DDFA-5A45-F44D-A61F-F905FEFCD05C}" srcId="{0D59D2C7-8FAC-614F-9B4A-C4481B4717BD}" destId="{04436164-68FC-C44F-A558-F607A428842D}" srcOrd="1" destOrd="0" parTransId="{E3CAEA4B-FB9A-484E-B491-C9BC612B797A}" sibTransId="{462E0F71-F3FA-AE4D-B013-AE0BEF6A2BE0}"/>
    <dgm:cxn modelId="{AE46DC3D-33E3-EF4D-8DC6-289389191413}" type="presParOf" srcId="{574A6241-8579-AA41-8A6E-489605601529}" destId="{672EB9A4-6A19-6342-B227-5B456CC1034D}" srcOrd="0" destOrd="0" presId="urn:microsoft.com/office/officeart/2005/8/layout/hList7"/>
    <dgm:cxn modelId="{831CCC2B-4402-7647-A871-7EDDEDA806FE}" type="presParOf" srcId="{574A6241-8579-AA41-8A6E-489605601529}" destId="{5637554F-0BBE-FC49-9842-70370452B43F}" srcOrd="1" destOrd="0" presId="urn:microsoft.com/office/officeart/2005/8/layout/hList7"/>
    <dgm:cxn modelId="{C4BC9FDC-659A-324C-9CBB-463C73BAE25E}" type="presParOf" srcId="{5637554F-0BBE-FC49-9842-70370452B43F}" destId="{FFB662C0-3DEE-B74F-BE46-8D843054B4BF}" srcOrd="0" destOrd="0" presId="urn:microsoft.com/office/officeart/2005/8/layout/hList7"/>
    <dgm:cxn modelId="{DB701CA6-9FFC-8F47-ACE7-C32C1D381328}" type="presParOf" srcId="{FFB662C0-3DEE-B74F-BE46-8D843054B4BF}" destId="{55514BEB-8FC5-E444-B7B6-FF51A6C0A9A5}" srcOrd="0" destOrd="0" presId="urn:microsoft.com/office/officeart/2005/8/layout/hList7"/>
    <dgm:cxn modelId="{D5C37179-AE10-E141-9CFB-6AB54B284471}" type="presParOf" srcId="{FFB662C0-3DEE-B74F-BE46-8D843054B4BF}" destId="{54C226C7-C11F-B24B-A889-86842E7A01F2}" srcOrd="1" destOrd="0" presId="urn:microsoft.com/office/officeart/2005/8/layout/hList7"/>
    <dgm:cxn modelId="{C1AFAE22-F12F-6349-B939-250A82DD52CA}" type="presParOf" srcId="{FFB662C0-3DEE-B74F-BE46-8D843054B4BF}" destId="{9E67FFC3-D4EE-E646-8FC3-0ADA25F7093D}" srcOrd="2" destOrd="0" presId="urn:microsoft.com/office/officeart/2005/8/layout/hList7"/>
    <dgm:cxn modelId="{DD6A86A7-AC51-324F-83CE-18AFD678A947}" type="presParOf" srcId="{FFB662C0-3DEE-B74F-BE46-8D843054B4BF}" destId="{8B0C8203-48F0-1B45-9776-CBDBE9773882}" srcOrd="3" destOrd="0" presId="urn:microsoft.com/office/officeart/2005/8/layout/hList7"/>
    <dgm:cxn modelId="{F6F89B39-1576-2942-AE20-99F0171628B0}" type="presParOf" srcId="{5637554F-0BBE-FC49-9842-70370452B43F}" destId="{0AECD51C-FB07-034F-9150-CBF5F58CAAD5}" srcOrd="1" destOrd="0" presId="urn:microsoft.com/office/officeart/2005/8/layout/hList7"/>
    <dgm:cxn modelId="{F034B098-2C0C-8442-A062-4A9B535AEAA3}" type="presParOf" srcId="{5637554F-0BBE-FC49-9842-70370452B43F}" destId="{C9A79C92-2AE3-E140-B26D-8D76DA6CBBF9}" srcOrd="2" destOrd="0" presId="urn:microsoft.com/office/officeart/2005/8/layout/hList7"/>
    <dgm:cxn modelId="{EEC1CE02-A055-CC4F-A081-85B40B054664}" type="presParOf" srcId="{C9A79C92-2AE3-E140-B26D-8D76DA6CBBF9}" destId="{F47FC8A2-656C-6A47-91B2-EA0D7031723A}" srcOrd="0" destOrd="0" presId="urn:microsoft.com/office/officeart/2005/8/layout/hList7"/>
    <dgm:cxn modelId="{1BC1205C-C2E5-0942-B451-F4C546029D42}" type="presParOf" srcId="{C9A79C92-2AE3-E140-B26D-8D76DA6CBBF9}" destId="{21C92DC6-B482-B245-9C3D-5319FF07CBEF}" srcOrd="1" destOrd="0" presId="urn:microsoft.com/office/officeart/2005/8/layout/hList7"/>
    <dgm:cxn modelId="{C562DF45-91B0-BD42-AD36-3F89A4CC1AC9}" type="presParOf" srcId="{C9A79C92-2AE3-E140-B26D-8D76DA6CBBF9}" destId="{7D53A9AF-6017-5E4B-B934-2F3466133300}" srcOrd="2" destOrd="0" presId="urn:microsoft.com/office/officeart/2005/8/layout/hList7"/>
    <dgm:cxn modelId="{6D511EB2-0CA7-3143-A263-99CBF665261F}" type="presParOf" srcId="{C9A79C92-2AE3-E140-B26D-8D76DA6CBBF9}" destId="{FAE2598E-2BAC-014F-95F4-2576CB94C505}" srcOrd="3" destOrd="0" presId="urn:microsoft.com/office/officeart/2005/8/layout/hList7"/>
    <dgm:cxn modelId="{8AC6E980-F967-0E4E-9475-67A1E17170AB}" type="presParOf" srcId="{5637554F-0BBE-FC49-9842-70370452B43F}" destId="{416FBE23-E3D9-D143-A4F9-6284D9854B2F}" srcOrd="3" destOrd="0" presId="urn:microsoft.com/office/officeart/2005/8/layout/hList7"/>
    <dgm:cxn modelId="{22A9DD11-E58B-8840-958C-4917BB5E6CFB}" type="presParOf" srcId="{5637554F-0BBE-FC49-9842-70370452B43F}" destId="{1B699BAD-6A88-BB47-952B-E6774AFF65F1}" srcOrd="4" destOrd="0" presId="urn:microsoft.com/office/officeart/2005/8/layout/hList7"/>
    <dgm:cxn modelId="{06575979-8B6F-854C-8832-DB8111E02730}" type="presParOf" srcId="{1B699BAD-6A88-BB47-952B-E6774AFF65F1}" destId="{631F4109-EDEA-D340-BC1E-68E396598846}" srcOrd="0" destOrd="0" presId="urn:microsoft.com/office/officeart/2005/8/layout/hList7"/>
    <dgm:cxn modelId="{EF1CD6BF-3BAD-5E42-A086-D1B4DB7FF75B}" type="presParOf" srcId="{1B699BAD-6A88-BB47-952B-E6774AFF65F1}" destId="{7ACFB87F-9460-BC4A-8AC6-6BBACD2E0C70}" srcOrd="1" destOrd="0" presId="urn:microsoft.com/office/officeart/2005/8/layout/hList7"/>
    <dgm:cxn modelId="{88417EA3-354B-0642-B2ED-B85B8E85CD0C}" type="presParOf" srcId="{1B699BAD-6A88-BB47-952B-E6774AFF65F1}" destId="{0353E896-9DE4-6540-9E28-480E501DB7C4}" srcOrd="2" destOrd="0" presId="urn:microsoft.com/office/officeart/2005/8/layout/hList7"/>
    <dgm:cxn modelId="{4CB1C76E-69D7-0B42-AC6E-A9D9221317BD}" type="presParOf" srcId="{1B699BAD-6A88-BB47-952B-E6774AFF65F1}" destId="{047BE6A7-0BD2-B645-BF1B-C67EDE888AE1}" srcOrd="3" destOrd="0" presId="urn:microsoft.com/office/officeart/2005/8/layout/hList7"/>
    <dgm:cxn modelId="{34B53925-4C67-344D-8387-793BA98BBBDF}" type="presParOf" srcId="{5637554F-0BBE-FC49-9842-70370452B43F}" destId="{4180B33F-46B7-B64D-8E49-CA073B6D6CE0}" srcOrd="5" destOrd="0" presId="urn:microsoft.com/office/officeart/2005/8/layout/hList7"/>
    <dgm:cxn modelId="{59B9C8FA-4C45-8E4A-9EF1-D36B4329908D}" type="presParOf" srcId="{5637554F-0BBE-FC49-9842-70370452B43F}" destId="{F01425BB-09E7-614B-B3D6-03CCDE836201}" srcOrd="6" destOrd="0" presId="urn:microsoft.com/office/officeart/2005/8/layout/hList7"/>
    <dgm:cxn modelId="{CF2F500E-2E6C-9246-96FA-959CF15CEEAD}" type="presParOf" srcId="{F01425BB-09E7-614B-B3D6-03CCDE836201}" destId="{77A49C79-C2EA-E645-8047-29ABEF96AA8F}" srcOrd="0" destOrd="0" presId="urn:microsoft.com/office/officeart/2005/8/layout/hList7"/>
    <dgm:cxn modelId="{CA7F7792-9A90-AC4A-AAF2-DF91879F9AA9}" type="presParOf" srcId="{F01425BB-09E7-614B-B3D6-03CCDE836201}" destId="{5B773092-3FC1-9D49-BC0A-E4209F99DC11}" srcOrd="1" destOrd="0" presId="urn:microsoft.com/office/officeart/2005/8/layout/hList7"/>
    <dgm:cxn modelId="{C6E64F3B-8D76-BA4D-B474-E9DE3AB3B825}" type="presParOf" srcId="{F01425BB-09E7-614B-B3D6-03CCDE836201}" destId="{BACDA20F-F100-D344-B88C-D8EFBDD8266C}" srcOrd="2" destOrd="0" presId="urn:microsoft.com/office/officeart/2005/8/layout/hList7"/>
    <dgm:cxn modelId="{D8013BF9-4FF7-654B-9DFF-9834D1F20F3F}" type="presParOf" srcId="{F01425BB-09E7-614B-B3D6-03CCDE836201}" destId="{CA304EA5-D70E-B34F-991E-53ADEB61FFC1}" srcOrd="3" destOrd="0" presId="urn:microsoft.com/office/officeart/2005/8/layout/hList7"/>
    <dgm:cxn modelId="{F52CAEBE-4B58-494A-B7BC-0801FACB8127}" type="presParOf" srcId="{5637554F-0BBE-FC49-9842-70370452B43F}" destId="{9854A244-4248-9C43-87D3-5F265B27E155}" srcOrd="7" destOrd="0" presId="urn:microsoft.com/office/officeart/2005/8/layout/hList7"/>
    <dgm:cxn modelId="{587D3187-5FAE-A641-86DD-B1543B8499A8}" type="presParOf" srcId="{5637554F-0BBE-FC49-9842-70370452B43F}" destId="{6CF6DF87-F9A2-5F4A-85CB-D9D7C99665F3}" srcOrd="8" destOrd="0" presId="urn:microsoft.com/office/officeart/2005/8/layout/hList7"/>
    <dgm:cxn modelId="{6C1D4E06-FC2C-2A4F-BCA6-5B30E396340C}" type="presParOf" srcId="{6CF6DF87-F9A2-5F4A-85CB-D9D7C99665F3}" destId="{79289053-0AAF-4448-A2DA-0881450F918A}" srcOrd="0" destOrd="0" presId="urn:microsoft.com/office/officeart/2005/8/layout/hList7"/>
    <dgm:cxn modelId="{B3F71B2E-FF1F-D041-BF72-9EFA6D375190}" type="presParOf" srcId="{6CF6DF87-F9A2-5F4A-85CB-D9D7C99665F3}" destId="{C207BC18-6753-D64B-9DDA-C7B65751ADD0}" srcOrd="1" destOrd="0" presId="urn:microsoft.com/office/officeart/2005/8/layout/hList7"/>
    <dgm:cxn modelId="{E28BE5C0-AFA1-754A-A681-9DD1780B261B}" type="presParOf" srcId="{6CF6DF87-F9A2-5F4A-85CB-D9D7C99665F3}" destId="{46212E35-2471-9049-A7C4-72C6E33BEC97}" srcOrd="2" destOrd="0" presId="urn:microsoft.com/office/officeart/2005/8/layout/hList7"/>
    <dgm:cxn modelId="{FD22A551-8A59-6D4F-A7D7-96C3B33C26D5}" type="presParOf" srcId="{6CF6DF87-F9A2-5F4A-85CB-D9D7C99665F3}" destId="{937CB314-DA9E-3D4B-8F61-1E850D750704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514BEB-8FC5-E444-B7B6-FF51A6C0A9A5}">
      <dsp:nvSpPr>
        <dsp:cNvPr id="0" name=""/>
        <dsp:cNvSpPr/>
      </dsp:nvSpPr>
      <dsp:spPr>
        <a:xfrm>
          <a:off x="0" y="0"/>
          <a:ext cx="1535146" cy="3523770"/>
        </a:xfrm>
        <a:prstGeom prst="roundRect">
          <a:avLst>
            <a:gd name="adj" fmla="val 10000"/>
          </a:avLst>
        </a:prstGeom>
        <a:solidFill>
          <a:schemeClr val="tx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charset="0"/>
              <a:ea typeface="Arial" charset="0"/>
              <a:cs typeface="Arial" charset="0"/>
            </a:rPr>
            <a:t>Data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charset="0"/>
              <a:ea typeface="Arial" charset="0"/>
              <a:cs typeface="Arial" charset="0"/>
            </a:rPr>
            <a:t>Wellshare</a:t>
          </a:r>
        </a:p>
      </dsp:txBody>
      <dsp:txXfrm>
        <a:off x="0" y="1409508"/>
        <a:ext cx="1535146" cy="1409508"/>
      </dsp:txXfrm>
    </dsp:sp>
    <dsp:sp modelId="{8B0C8203-48F0-1B45-9776-CBDBE9773882}">
      <dsp:nvSpPr>
        <dsp:cNvPr id="0" name=""/>
        <dsp:cNvSpPr/>
      </dsp:nvSpPr>
      <dsp:spPr>
        <a:xfrm>
          <a:off x="180865" y="211426"/>
          <a:ext cx="1173415" cy="117341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47FC8A2-656C-6A47-91B2-EA0D7031723A}">
      <dsp:nvSpPr>
        <dsp:cNvPr id="0" name=""/>
        <dsp:cNvSpPr/>
      </dsp:nvSpPr>
      <dsp:spPr>
        <a:xfrm>
          <a:off x="1581200" y="0"/>
          <a:ext cx="1535146" cy="3523770"/>
        </a:xfrm>
        <a:prstGeom prst="roundRect">
          <a:avLst>
            <a:gd name="adj" fmla="val 10000"/>
          </a:avLst>
        </a:prstGeom>
        <a:solidFill>
          <a:schemeClr val="accent6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rPr>
            <a:t>Billing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rPr>
            <a:t>MNCHWA</a:t>
          </a:r>
        </a:p>
      </dsp:txBody>
      <dsp:txXfrm>
        <a:off x="1581200" y="1409508"/>
        <a:ext cx="1535146" cy="1409508"/>
      </dsp:txXfrm>
    </dsp:sp>
    <dsp:sp modelId="{FAE2598E-2BAC-014F-95F4-2576CB94C505}">
      <dsp:nvSpPr>
        <dsp:cNvPr id="0" name=""/>
        <dsp:cNvSpPr/>
      </dsp:nvSpPr>
      <dsp:spPr>
        <a:xfrm>
          <a:off x="1762066" y="211426"/>
          <a:ext cx="1173415" cy="117341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31F4109-EDEA-D340-BC1E-68E396598846}">
      <dsp:nvSpPr>
        <dsp:cNvPr id="0" name=""/>
        <dsp:cNvSpPr/>
      </dsp:nvSpPr>
      <dsp:spPr>
        <a:xfrm>
          <a:off x="3162401" y="0"/>
          <a:ext cx="1535146" cy="3523770"/>
        </a:xfrm>
        <a:prstGeom prst="roundRect">
          <a:avLst>
            <a:gd name="adj" fmla="val 10000"/>
          </a:avLst>
        </a:prstGeom>
        <a:solidFill>
          <a:schemeClr val="accent2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charset="0"/>
              <a:ea typeface="Arial" charset="0"/>
              <a:cs typeface="Arial" charset="0"/>
            </a:rPr>
            <a:t>Model Implementation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charset="0"/>
              <a:ea typeface="Arial" charset="0"/>
              <a:cs typeface="Arial" charset="0"/>
            </a:rPr>
            <a:t>MNCHWA </a:t>
          </a:r>
        </a:p>
      </dsp:txBody>
      <dsp:txXfrm>
        <a:off x="3162401" y="1409508"/>
        <a:ext cx="1535146" cy="1409508"/>
      </dsp:txXfrm>
    </dsp:sp>
    <dsp:sp modelId="{047BE6A7-0BD2-B645-BF1B-C67EDE888AE1}">
      <dsp:nvSpPr>
        <dsp:cNvPr id="0" name=""/>
        <dsp:cNvSpPr/>
      </dsp:nvSpPr>
      <dsp:spPr>
        <a:xfrm>
          <a:off x="3343266" y="211426"/>
          <a:ext cx="1173415" cy="1173415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A49C79-C2EA-E645-8047-29ABEF96AA8F}">
      <dsp:nvSpPr>
        <dsp:cNvPr id="0" name=""/>
        <dsp:cNvSpPr/>
      </dsp:nvSpPr>
      <dsp:spPr>
        <a:xfrm>
          <a:off x="4743602" y="0"/>
          <a:ext cx="1535146" cy="3523770"/>
        </a:xfrm>
        <a:prstGeom prst="roundRect">
          <a:avLst>
            <a:gd name="adj" fmla="val 10000"/>
          </a:avLst>
        </a:prstGeom>
        <a:solidFill>
          <a:schemeClr val="accent5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charset="0"/>
              <a:ea typeface="Arial" charset="0"/>
              <a:cs typeface="Arial" charset="0"/>
            </a:rPr>
            <a:t>Operation Metro Surge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charset="0"/>
              <a:ea typeface="Arial" charset="0"/>
              <a:cs typeface="Arial" charset="0"/>
            </a:rPr>
            <a:t>Red Lake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charset="0"/>
              <a:ea typeface="Arial" charset="0"/>
              <a:cs typeface="Arial" charset="0"/>
            </a:rPr>
            <a:t>Wellshare </a:t>
          </a:r>
        </a:p>
      </dsp:txBody>
      <dsp:txXfrm>
        <a:off x="4743602" y="1409508"/>
        <a:ext cx="1535146" cy="1409508"/>
      </dsp:txXfrm>
    </dsp:sp>
    <dsp:sp modelId="{CA304EA5-D70E-B34F-991E-53ADEB61FFC1}">
      <dsp:nvSpPr>
        <dsp:cNvPr id="0" name=""/>
        <dsp:cNvSpPr/>
      </dsp:nvSpPr>
      <dsp:spPr>
        <a:xfrm>
          <a:off x="4924467" y="211426"/>
          <a:ext cx="1173415" cy="1173415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289053-0AAF-4448-A2DA-0881450F918A}">
      <dsp:nvSpPr>
        <dsp:cNvPr id="0" name=""/>
        <dsp:cNvSpPr/>
      </dsp:nvSpPr>
      <dsp:spPr>
        <a:xfrm>
          <a:off x="6324802" y="0"/>
          <a:ext cx="1535146" cy="352377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Arial" charset="0"/>
              <a:ea typeface="Arial" charset="0"/>
              <a:cs typeface="Arial" charset="0"/>
            </a:rPr>
            <a:t>Positive Changes in CHW Field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charset="0"/>
              <a:ea typeface="Arial" charset="0"/>
              <a:cs typeface="Arial" charset="0"/>
            </a:rPr>
            <a:t>MNCHWA</a:t>
          </a:r>
          <a:endParaRPr lang="en-US" sz="1500" kern="1200" dirty="0">
            <a:latin typeface="Arial" charset="0"/>
            <a:ea typeface="Arial" charset="0"/>
            <a:cs typeface="Arial" charset="0"/>
          </a:endParaRPr>
        </a:p>
      </dsp:txBody>
      <dsp:txXfrm>
        <a:off x="6324802" y="1409508"/>
        <a:ext cx="1535146" cy="1409508"/>
      </dsp:txXfrm>
    </dsp:sp>
    <dsp:sp modelId="{937CB314-DA9E-3D4B-8F61-1E850D750704}">
      <dsp:nvSpPr>
        <dsp:cNvPr id="0" name=""/>
        <dsp:cNvSpPr/>
      </dsp:nvSpPr>
      <dsp:spPr>
        <a:xfrm>
          <a:off x="6505668" y="211426"/>
          <a:ext cx="1173415" cy="117341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2EB9A4-6A19-6342-B227-5B456CC1034D}">
      <dsp:nvSpPr>
        <dsp:cNvPr id="0" name=""/>
        <dsp:cNvSpPr/>
      </dsp:nvSpPr>
      <dsp:spPr>
        <a:xfrm flipV="1">
          <a:off x="314397" y="2982921"/>
          <a:ext cx="7231153" cy="200754"/>
        </a:xfrm>
        <a:prstGeom prst="leftRightArrow">
          <a:avLst/>
        </a:prstGeom>
        <a:noFill/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74F91-A577-1A4E-B817-3021A8D47330}" type="datetimeFigureOut">
              <a:rPr lang="en-US" smtClean="0"/>
              <a:t>10/6/2026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9D151-2E34-814D-A97E-3A7B5CB6D1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652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642230" y="982438"/>
            <a:ext cx="788892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 userDrawn="1"/>
        </p:nvGrpSpPr>
        <p:grpSpPr>
          <a:xfrm>
            <a:off x="-2" y="4866486"/>
            <a:ext cx="9144002" cy="275399"/>
            <a:chOff x="-2" y="4866486"/>
            <a:chExt cx="9144002" cy="275399"/>
          </a:xfrm>
        </p:grpSpPr>
        <p:grpSp>
          <p:nvGrpSpPr>
            <p:cNvPr id="8" name="Group 7"/>
            <p:cNvGrpSpPr/>
            <p:nvPr userDrawn="1"/>
          </p:nvGrpSpPr>
          <p:grpSpPr>
            <a:xfrm>
              <a:off x="-2" y="4866486"/>
              <a:ext cx="9144002" cy="275399"/>
              <a:chOff x="-2" y="4750737"/>
              <a:chExt cx="9108175" cy="274320"/>
            </a:xfrm>
          </p:grpSpPr>
          <p:sp>
            <p:nvSpPr>
              <p:cNvPr id="10" name="Rectangle 9"/>
              <p:cNvSpPr/>
              <p:nvPr userDrawn="1"/>
            </p:nvSpPr>
            <p:spPr>
              <a:xfrm>
                <a:off x="-2" y="4750737"/>
                <a:ext cx="3044952" cy="27432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23" b="0" i="0" dirty="0">
                  <a:latin typeface="Helvetica Regular" charset="0"/>
                </a:endParaRPr>
              </a:p>
            </p:txBody>
          </p:sp>
          <p:sp>
            <p:nvSpPr>
              <p:cNvPr id="11" name="Rectangle 10"/>
              <p:cNvSpPr/>
              <p:nvPr userDrawn="1"/>
            </p:nvSpPr>
            <p:spPr>
              <a:xfrm>
                <a:off x="3033154" y="4750737"/>
                <a:ext cx="3044952" cy="27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23" b="0" i="0" dirty="0">
                  <a:latin typeface="Helvetica Regular" charset="0"/>
                </a:endParaRPr>
              </a:p>
            </p:txBody>
          </p:sp>
          <p:sp>
            <p:nvSpPr>
              <p:cNvPr id="12" name="Rectangle 11"/>
              <p:cNvSpPr/>
              <p:nvPr userDrawn="1"/>
            </p:nvSpPr>
            <p:spPr>
              <a:xfrm>
                <a:off x="6063221" y="4750737"/>
                <a:ext cx="3044952" cy="2743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23" b="0" i="0" dirty="0">
                  <a:latin typeface="Helvetica Regular" charset="0"/>
                </a:endParaRPr>
              </a:p>
            </p:txBody>
          </p:sp>
        </p:grpSp>
        <p:sp>
          <p:nvSpPr>
            <p:cNvPr id="13" name="Rectangle 12"/>
            <p:cNvSpPr/>
            <p:nvPr userDrawn="1"/>
          </p:nvSpPr>
          <p:spPr>
            <a:xfrm>
              <a:off x="-2" y="4866486"/>
              <a:ext cx="9144001" cy="494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</p:grp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5567" y="80998"/>
            <a:ext cx="8112866" cy="8625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42938" y="1089025"/>
            <a:ext cx="7888287" cy="364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 userDrawn="1"/>
        </p:nvGrpSpPr>
        <p:grpSpPr>
          <a:xfrm>
            <a:off x="-2" y="4866486"/>
            <a:ext cx="9144002" cy="275399"/>
            <a:chOff x="-2" y="4750737"/>
            <a:chExt cx="9108175" cy="274320"/>
          </a:xfrm>
        </p:grpSpPr>
        <p:sp>
          <p:nvSpPr>
            <p:cNvPr id="16" name="Rectangle 15"/>
            <p:cNvSpPr/>
            <p:nvPr userDrawn="1"/>
          </p:nvSpPr>
          <p:spPr>
            <a:xfrm>
              <a:off x="-2" y="4750737"/>
              <a:ext cx="3044952" cy="274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3033154" y="4750737"/>
              <a:ext cx="3044952" cy="27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063221" y="4750737"/>
              <a:ext cx="3044952" cy="2743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</p:grpSp>
      <p:sp>
        <p:nvSpPr>
          <p:cNvPr id="19" name="Rectangle 18"/>
          <p:cNvSpPr/>
          <p:nvPr userDrawn="1"/>
        </p:nvSpPr>
        <p:spPr>
          <a:xfrm>
            <a:off x="-2" y="4866486"/>
            <a:ext cx="9144001" cy="494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642230" y="982438"/>
            <a:ext cx="788892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/>
          <p:cNvSpPr>
            <a:spLocks noGrp="1"/>
          </p:cNvSpPr>
          <p:nvPr>
            <p:ph type="title"/>
          </p:nvPr>
        </p:nvSpPr>
        <p:spPr>
          <a:xfrm>
            <a:off x="515567" y="80998"/>
            <a:ext cx="8112866" cy="8625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42938" y="1089025"/>
            <a:ext cx="7888287" cy="364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186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642230" y="982438"/>
            <a:ext cx="788892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515567" y="80998"/>
            <a:ext cx="8112866" cy="8625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642938" y="1089025"/>
            <a:ext cx="7888287" cy="3648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 userDrawn="1"/>
        </p:nvGrpSpPr>
        <p:grpSpPr>
          <a:xfrm>
            <a:off x="-2" y="4866486"/>
            <a:ext cx="9144002" cy="275399"/>
            <a:chOff x="-2" y="4750737"/>
            <a:chExt cx="9108175" cy="274320"/>
          </a:xfrm>
        </p:grpSpPr>
        <p:sp>
          <p:nvSpPr>
            <p:cNvPr id="9" name="Rectangle 8"/>
            <p:cNvSpPr/>
            <p:nvPr userDrawn="1"/>
          </p:nvSpPr>
          <p:spPr>
            <a:xfrm>
              <a:off x="-2" y="4750737"/>
              <a:ext cx="3044952" cy="274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3033154" y="4750737"/>
              <a:ext cx="3044952" cy="27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063221" y="4750737"/>
              <a:ext cx="3044952" cy="2743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-2" y="4866486"/>
            <a:ext cx="9144001" cy="494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lumn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42230" y="1094314"/>
            <a:ext cx="2131569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8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3056927" y="1094314"/>
            <a:ext cx="547423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8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7"/>
          </p:nvPr>
        </p:nvSpPr>
        <p:spPr>
          <a:xfrm>
            <a:off x="631086" y="1589615"/>
            <a:ext cx="2131569" cy="3039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800"/>
            </a:lvl1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Second level</a:t>
            </a:r>
          </a:p>
          <a:p>
            <a:pPr lvl="2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Third level</a:t>
            </a:r>
          </a:p>
          <a:p>
            <a:pPr lvl="3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Fourth level</a:t>
            </a:r>
          </a:p>
          <a:p>
            <a:pPr lvl="4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18"/>
          </p:nvPr>
        </p:nvSpPr>
        <p:spPr>
          <a:xfrm>
            <a:off x="3056927" y="1589615"/>
            <a:ext cx="5474230" cy="3039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800"/>
            </a:lvl1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Second level</a:t>
            </a:r>
          </a:p>
          <a:p>
            <a:pPr lvl="2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Third level</a:t>
            </a:r>
          </a:p>
          <a:p>
            <a:pPr lvl="3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Fourth level</a:t>
            </a:r>
          </a:p>
          <a:p>
            <a:pPr lvl="4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Fifth level</a:t>
            </a: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-2" y="4866486"/>
            <a:ext cx="9144002" cy="275399"/>
            <a:chOff x="-2" y="4750737"/>
            <a:chExt cx="9108175" cy="274320"/>
          </a:xfrm>
        </p:grpSpPr>
        <p:sp>
          <p:nvSpPr>
            <p:cNvPr id="16" name="Rectangle 15"/>
            <p:cNvSpPr/>
            <p:nvPr userDrawn="1"/>
          </p:nvSpPr>
          <p:spPr>
            <a:xfrm>
              <a:off x="-2" y="4750737"/>
              <a:ext cx="3044952" cy="274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3033154" y="4750737"/>
              <a:ext cx="3044952" cy="27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6063221" y="4750737"/>
              <a:ext cx="3044952" cy="2743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</p:grpSp>
      <p:sp>
        <p:nvSpPr>
          <p:cNvPr id="22" name="Rectangle 21"/>
          <p:cNvSpPr/>
          <p:nvPr userDrawn="1"/>
        </p:nvSpPr>
        <p:spPr>
          <a:xfrm>
            <a:off x="-2" y="4866486"/>
            <a:ext cx="9144001" cy="494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642230" y="982438"/>
            <a:ext cx="788892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3"/>
          <p:cNvSpPr>
            <a:spLocks noGrp="1"/>
          </p:cNvSpPr>
          <p:nvPr>
            <p:ph type="title"/>
          </p:nvPr>
        </p:nvSpPr>
        <p:spPr>
          <a:xfrm>
            <a:off x="515567" y="80998"/>
            <a:ext cx="8112866" cy="8625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column layou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42230" y="1079980"/>
            <a:ext cx="243840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6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3367493" y="1090889"/>
            <a:ext cx="243840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6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6092757" y="1088526"/>
            <a:ext cx="2438400" cy="495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600" b="1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quarter" idx="21"/>
          </p:nvPr>
        </p:nvSpPr>
        <p:spPr>
          <a:xfrm>
            <a:off x="642230" y="1849437"/>
            <a:ext cx="2438400" cy="277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800"/>
            </a:lvl1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Second level</a:t>
            </a:r>
          </a:p>
          <a:p>
            <a:pPr lvl="2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Third level</a:t>
            </a:r>
          </a:p>
          <a:p>
            <a:pPr lvl="3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Fourth level</a:t>
            </a:r>
          </a:p>
          <a:p>
            <a:pPr lvl="4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quarter" idx="22"/>
          </p:nvPr>
        </p:nvSpPr>
        <p:spPr>
          <a:xfrm>
            <a:off x="3367493" y="1871255"/>
            <a:ext cx="2438400" cy="277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800"/>
            </a:lvl1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Second level</a:t>
            </a:r>
          </a:p>
          <a:p>
            <a:pPr lvl="2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Third level</a:t>
            </a:r>
          </a:p>
          <a:p>
            <a:pPr lvl="3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Fourth level</a:t>
            </a:r>
          </a:p>
          <a:p>
            <a:pPr lvl="4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quarter" idx="23"/>
          </p:nvPr>
        </p:nvSpPr>
        <p:spPr>
          <a:xfrm>
            <a:off x="6092757" y="1871255"/>
            <a:ext cx="2438400" cy="277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lang="en-US" sz="1800"/>
            </a:lvl1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Second level</a:t>
            </a:r>
          </a:p>
          <a:p>
            <a:pPr lvl="2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Third level</a:t>
            </a:r>
          </a:p>
          <a:p>
            <a:pPr lvl="3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Fourth level</a:t>
            </a:r>
          </a:p>
          <a:p>
            <a:pPr lvl="4"/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Fifth level</a:t>
            </a: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-2" y="4866486"/>
            <a:ext cx="9144002" cy="275399"/>
            <a:chOff x="-2" y="4750737"/>
            <a:chExt cx="9108175" cy="274320"/>
          </a:xfrm>
        </p:grpSpPr>
        <p:sp>
          <p:nvSpPr>
            <p:cNvPr id="24" name="Rectangle 23"/>
            <p:cNvSpPr/>
            <p:nvPr userDrawn="1"/>
          </p:nvSpPr>
          <p:spPr>
            <a:xfrm>
              <a:off x="-2" y="4750737"/>
              <a:ext cx="3044952" cy="274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  <p:sp>
          <p:nvSpPr>
            <p:cNvPr id="25" name="Rectangle 24"/>
            <p:cNvSpPr/>
            <p:nvPr userDrawn="1"/>
          </p:nvSpPr>
          <p:spPr>
            <a:xfrm>
              <a:off x="3033154" y="4750737"/>
              <a:ext cx="3044952" cy="27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  <p:sp>
          <p:nvSpPr>
            <p:cNvPr id="27" name="Rectangle 26"/>
            <p:cNvSpPr/>
            <p:nvPr userDrawn="1"/>
          </p:nvSpPr>
          <p:spPr>
            <a:xfrm>
              <a:off x="6063221" y="4750737"/>
              <a:ext cx="3044952" cy="2743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23" b="0" i="0" dirty="0">
                <a:latin typeface="Helvetica Regular" charset="0"/>
              </a:endParaRPr>
            </a:p>
          </p:txBody>
        </p:sp>
      </p:grpSp>
      <p:sp>
        <p:nvSpPr>
          <p:cNvPr id="28" name="Rectangle 27"/>
          <p:cNvSpPr/>
          <p:nvPr userDrawn="1"/>
        </p:nvSpPr>
        <p:spPr>
          <a:xfrm>
            <a:off x="-2" y="4866486"/>
            <a:ext cx="9144001" cy="4949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cxnSp>
        <p:nvCxnSpPr>
          <p:cNvPr id="29" name="Straight Connector 28"/>
          <p:cNvCxnSpPr/>
          <p:nvPr userDrawn="1"/>
        </p:nvCxnSpPr>
        <p:spPr>
          <a:xfrm>
            <a:off x="642230" y="982438"/>
            <a:ext cx="788892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3"/>
          <p:cNvSpPr>
            <a:spLocks noGrp="1"/>
          </p:cNvSpPr>
          <p:nvPr>
            <p:ph type="title"/>
          </p:nvPr>
        </p:nvSpPr>
        <p:spPr>
          <a:xfrm>
            <a:off x="515567" y="80998"/>
            <a:ext cx="8112866" cy="8625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445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381" y="0"/>
            <a:ext cx="9141619" cy="35525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2" y="3638674"/>
            <a:ext cx="9141619" cy="150482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773" y="2848067"/>
            <a:ext cx="7584948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8E19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6773" y="3810977"/>
            <a:ext cx="7584948" cy="42418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600">
                <a:solidFill>
                  <a:schemeClr val="bg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2" y="3638674"/>
            <a:ext cx="9141619" cy="150482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773" y="2848067"/>
            <a:ext cx="7584948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6773" y="3810977"/>
            <a:ext cx="7584948" cy="42418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175" y="-845"/>
            <a:ext cx="9140825" cy="35528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764" y="3305176"/>
            <a:ext cx="7772400" cy="8026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600">
                <a:solidFill>
                  <a:schemeClr val="accent4"/>
                </a:solidFill>
                <a:latin typeface="+mj-lt"/>
                <a:ea typeface="Helvetica" charset="0"/>
                <a:cs typeface="Helvetica" charset="0"/>
              </a:defRPr>
            </a:lvl1pPr>
            <a:lvl2pPr marL="259774" indent="0">
              <a:buNone/>
              <a:defRPr sz="1023">
                <a:solidFill>
                  <a:schemeClr val="tx1">
                    <a:tint val="75000"/>
                  </a:schemeClr>
                </a:solidFill>
              </a:defRPr>
            </a:lvl2pPr>
            <a:lvl3pPr marL="519547" indent="0">
              <a:buNone/>
              <a:defRPr sz="909">
                <a:solidFill>
                  <a:schemeClr val="tx1">
                    <a:tint val="75000"/>
                  </a:schemeClr>
                </a:solidFill>
              </a:defRPr>
            </a:lvl3pPr>
            <a:lvl4pPr marL="779321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4pPr>
            <a:lvl5pPr marL="1039095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5pPr>
            <a:lvl6pPr marL="1298868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6pPr>
            <a:lvl7pPr marL="1558642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7pPr>
            <a:lvl8pPr marL="1818415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8pPr>
            <a:lvl9pPr marL="2078189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" y="5019473"/>
            <a:ext cx="9144000" cy="1240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3" b="0" i="0" dirty="0">
              <a:latin typeface="Helvetica Regular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570" y="3305177"/>
            <a:ext cx="7872143" cy="802679"/>
          </a:xfrm>
          <a:prstGeom prst="rect">
            <a:avLst/>
          </a:prstGeom>
        </p:spPr>
        <p:txBody>
          <a:bodyPr anchor="t"/>
          <a:lstStyle>
            <a:lvl1pPr algn="l">
              <a:defRPr sz="2273" b="1" cap="all">
                <a:solidFill>
                  <a:schemeClr val="tx1"/>
                </a:solidFill>
                <a:latin typeface="Franklin Gothic Medium" charset="0"/>
                <a:ea typeface="Franklin Gothic Medium" charset="0"/>
                <a:cs typeface="Franklin Gothic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36">
                <a:solidFill>
                  <a:schemeClr val="tx1">
                    <a:tint val="75000"/>
                  </a:schemeClr>
                </a:solidFill>
                <a:latin typeface="Franklin Gothic Medium" charset="0"/>
                <a:ea typeface="Franklin Gothic Medium" charset="0"/>
                <a:cs typeface="Franklin Gothic Medium" charset="0"/>
              </a:defRPr>
            </a:lvl1pPr>
            <a:lvl2pPr marL="259774" indent="0">
              <a:buNone/>
              <a:defRPr sz="1023">
                <a:solidFill>
                  <a:schemeClr val="tx1">
                    <a:tint val="75000"/>
                  </a:schemeClr>
                </a:solidFill>
              </a:defRPr>
            </a:lvl2pPr>
            <a:lvl3pPr marL="519547" indent="0">
              <a:buNone/>
              <a:defRPr sz="909">
                <a:solidFill>
                  <a:schemeClr val="tx1">
                    <a:tint val="75000"/>
                  </a:schemeClr>
                </a:solidFill>
              </a:defRPr>
            </a:lvl3pPr>
            <a:lvl4pPr marL="779321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4pPr>
            <a:lvl5pPr marL="1039095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5pPr>
            <a:lvl6pPr marL="1298868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6pPr>
            <a:lvl7pPr marL="1558642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7pPr>
            <a:lvl8pPr marL="1818415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8pPr>
            <a:lvl9pPr marL="2078189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1" y="5019473"/>
            <a:ext cx="9144000" cy="1240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23" b="0" i="0" dirty="0">
              <a:latin typeface="Helvetica Regular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2570" y="3305177"/>
            <a:ext cx="7872143" cy="802679"/>
          </a:xfrm>
          <a:prstGeom prst="rect">
            <a:avLst/>
          </a:prstGeom>
        </p:spPr>
        <p:txBody>
          <a:bodyPr anchor="t"/>
          <a:lstStyle>
            <a:lvl1pPr algn="l">
              <a:defRPr sz="2273" b="1" cap="all">
                <a:solidFill>
                  <a:schemeClr val="tx1"/>
                </a:solidFill>
                <a:latin typeface="Franklin Gothic Medium" charset="0"/>
                <a:ea typeface="Franklin Gothic Medium" charset="0"/>
                <a:cs typeface="Franklin Gothic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36">
                <a:solidFill>
                  <a:schemeClr val="tx1">
                    <a:tint val="75000"/>
                  </a:schemeClr>
                </a:solidFill>
                <a:latin typeface="Franklin Gothic Medium" charset="0"/>
                <a:ea typeface="Franklin Gothic Medium" charset="0"/>
                <a:cs typeface="Franklin Gothic Medium" charset="0"/>
              </a:defRPr>
            </a:lvl1pPr>
            <a:lvl2pPr marL="259774" indent="0">
              <a:buNone/>
              <a:defRPr sz="1023">
                <a:solidFill>
                  <a:schemeClr val="tx1">
                    <a:tint val="75000"/>
                  </a:schemeClr>
                </a:solidFill>
              </a:defRPr>
            </a:lvl2pPr>
            <a:lvl3pPr marL="519547" indent="0">
              <a:buNone/>
              <a:defRPr sz="909">
                <a:solidFill>
                  <a:schemeClr val="tx1">
                    <a:tint val="75000"/>
                  </a:schemeClr>
                </a:solidFill>
              </a:defRPr>
            </a:lvl3pPr>
            <a:lvl4pPr marL="779321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4pPr>
            <a:lvl5pPr marL="1039095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5pPr>
            <a:lvl6pPr marL="1298868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6pPr>
            <a:lvl7pPr marL="1558642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7pPr>
            <a:lvl8pPr marL="1818415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8pPr>
            <a:lvl9pPr marL="2078189" indent="0">
              <a:buNone/>
              <a:defRPr sz="79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-2" y="4866486"/>
            <a:ext cx="9144002" cy="275399"/>
            <a:chOff x="-2" y="4866486"/>
            <a:chExt cx="9144002" cy="275399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-2" y="4866486"/>
              <a:ext cx="9144002" cy="275399"/>
              <a:chOff x="-2" y="4750737"/>
              <a:chExt cx="9108175" cy="274320"/>
            </a:xfrm>
          </p:grpSpPr>
          <p:sp>
            <p:nvSpPr>
              <p:cNvPr id="8" name="Rectangle 7"/>
              <p:cNvSpPr/>
              <p:nvPr userDrawn="1"/>
            </p:nvSpPr>
            <p:spPr>
              <a:xfrm>
                <a:off x="-2" y="4750737"/>
                <a:ext cx="3044952" cy="27432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23" b="0" i="0" dirty="0">
                  <a:latin typeface="Helvetica Regular" charset="0"/>
                </a:endParaRPr>
              </a:p>
            </p:txBody>
          </p:sp>
          <p:sp>
            <p:nvSpPr>
              <p:cNvPr id="9" name="Rectangle 8"/>
              <p:cNvSpPr/>
              <p:nvPr userDrawn="1"/>
            </p:nvSpPr>
            <p:spPr>
              <a:xfrm>
                <a:off x="3033154" y="4750737"/>
                <a:ext cx="3044952" cy="27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23" b="0" i="0" dirty="0">
                  <a:latin typeface="Helvetica Regular" charset="0"/>
                </a:endParaRPr>
              </a:p>
            </p:txBody>
          </p:sp>
          <p:sp>
            <p:nvSpPr>
              <p:cNvPr id="10" name="Rectangle 9"/>
              <p:cNvSpPr/>
              <p:nvPr userDrawn="1"/>
            </p:nvSpPr>
            <p:spPr>
              <a:xfrm>
                <a:off x="6063221" y="4750737"/>
                <a:ext cx="3044952" cy="2743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1958" tIns="25979" rIns="51958" bIns="2597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23" b="0" i="0" dirty="0">
                  <a:latin typeface="Helvetica Regular" charset="0"/>
                </a:endParaRPr>
              </a:p>
            </p:txBody>
          </p:sp>
        </p:grpSp>
        <p:sp>
          <p:nvSpPr>
            <p:cNvPr id="7" name="Rectangle 6"/>
            <p:cNvSpPr/>
            <p:nvPr userDrawn="1"/>
          </p:nvSpPr>
          <p:spPr>
            <a:xfrm>
              <a:off x="-2" y="4866486"/>
              <a:ext cx="9144001" cy="49499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29574" y="0"/>
            <a:ext cx="8414426" cy="35525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27181" y="3638674"/>
            <a:ext cx="8414426" cy="150482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2818884"/>
            <a:ext cx="7976682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8E19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9" y="3781794"/>
            <a:ext cx="7976682" cy="42418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Content Placeholder 3" descr="CHW_PPT_Interior_Side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4577"/>
            <a:ext cx="628700" cy="89941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1543987"/>
            <a:ext cx="628700" cy="3599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628700" cy="6445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19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215" y="3022609"/>
            <a:ext cx="7976682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9" y="3781794"/>
            <a:ext cx="7976682" cy="42418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Content Placeholder 3" descr="CHW_PPT_Interior_Side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4577"/>
            <a:ext cx="628700" cy="89941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1543987"/>
            <a:ext cx="628700" cy="3599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628700" cy="6445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z="27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25404F2-BE9A-4460-8815-8F645183555F}" type="datetimeFigureOut">
              <a:rPr lang="en-US" smtClean="0"/>
              <a:pPr/>
              <a:t>10/6/2026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456128" y="735807"/>
            <a:ext cx="8231744" cy="178594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429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89349" y="214953"/>
            <a:ext cx="7668267" cy="8625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1060027" y="1071039"/>
            <a:ext cx="759759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060026" y="214953"/>
            <a:ext cx="7675411" cy="862531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1060026" y="1244183"/>
            <a:ext cx="7675411" cy="3707195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060027" y="1071039"/>
            <a:ext cx="7675410" cy="6445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3" descr="CHW_PPT_Interior_Side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4577"/>
            <a:ext cx="628700" cy="89941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1543987"/>
            <a:ext cx="628700" cy="3599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628700" cy="6445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9311" y="1245140"/>
            <a:ext cx="3476968" cy="3608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4297" y="1245140"/>
            <a:ext cx="3703320" cy="36089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951874" y="214953"/>
            <a:ext cx="7705743" cy="8625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1060027" y="1071039"/>
            <a:ext cx="759759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1060026" y="214953"/>
            <a:ext cx="7694867" cy="862531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1060027" y="1244184"/>
            <a:ext cx="3696799" cy="350291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060027" y="1071039"/>
            <a:ext cx="7694867" cy="6445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3" descr="CHW_PPT_Interior_Side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4577"/>
            <a:ext cx="628700" cy="89941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1543987"/>
            <a:ext cx="628700" cy="3599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628700" cy="6445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idx="10"/>
          </p:nvPr>
        </p:nvSpPr>
        <p:spPr>
          <a:xfrm>
            <a:off x="5058383" y="1244184"/>
            <a:ext cx="3696510" cy="350291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242134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0"/>
            <a:ext cx="3703320" cy="30340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4296" y="1242134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4296" y="1936750"/>
            <a:ext cx="3703320" cy="30340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822959" y="214953"/>
            <a:ext cx="7834657" cy="8625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924128" y="1071039"/>
            <a:ext cx="7733489" cy="6445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29574" y="0"/>
            <a:ext cx="8414426" cy="35525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27181" y="3638674"/>
            <a:ext cx="8414426" cy="150482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2818884"/>
            <a:ext cx="7976682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9" y="3781794"/>
            <a:ext cx="7976682" cy="42418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Content Placeholder 3" descr="CHW_PPT_Interior_Side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4577"/>
            <a:ext cx="628700" cy="89941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1543987"/>
            <a:ext cx="628700" cy="3599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628700" cy="6445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29574" y="0"/>
            <a:ext cx="8414426" cy="355252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27181" y="3638674"/>
            <a:ext cx="8414426" cy="150482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2818884"/>
            <a:ext cx="7976682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9" y="3781794"/>
            <a:ext cx="7976682" cy="424184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Content Placeholder 3" descr="CHW_PPT_Interior_Side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4577"/>
            <a:ext cx="628700" cy="89941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1543987"/>
            <a:ext cx="628700" cy="3599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628700" cy="6445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3" descr="CHW_PPT_Interior_Side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4577"/>
            <a:ext cx="628700" cy="89941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0" y="1543987"/>
            <a:ext cx="628700" cy="3599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628700" cy="6445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070043" y="1200150"/>
            <a:ext cx="2377948" cy="3537220"/>
          </a:xfrm>
          <a:prstGeom prst="rect">
            <a:avLst/>
          </a:prstGeom>
          <a:solidFill>
            <a:schemeClr val="bg2"/>
          </a:solidFill>
          <a:ln w="57150"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b="0" i="0">
                <a:solidFill>
                  <a:schemeClr val="lt1"/>
                </a:solidFill>
                <a:latin typeface="Arial" charset="0"/>
              </a:defRPr>
            </a:lvl1pPr>
          </a:lstStyle>
          <a:p>
            <a:pPr marL="0" lvl="0" algn="ctr"/>
            <a:r>
              <a:rPr lang="en-US" dirty="0"/>
              <a:t>Drag picture to placeholder or click icon to add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67328" y="1393838"/>
            <a:ext cx="4990289" cy="3343532"/>
          </a:xfrm>
        </p:spPr>
        <p:txBody>
          <a:bodyPr/>
          <a:lstStyle/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989349" y="214953"/>
            <a:ext cx="7668267" cy="8625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692621" y="1227138"/>
            <a:ext cx="4964995" cy="17046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692621" y="4737370"/>
            <a:ext cx="496499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447471" y="214953"/>
            <a:ext cx="8278239" cy="8625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447471" y="1244184"/>
            <a:ext cx="8278239" cy="3157637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285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5" r:id="rId2"/>
    <p:sldLayoutId id="2147483738" r:id="rId3"/>
    <p:sldLayoutId id="2147483737" r:id="rId4"/>
    <p:sldLayoutId id="2147483750" r:id="rId5"/>
    <p:sldLayoutId id="2147483704" r:id="rId6"/>
    <p:sldLayoutId id="2147483680" r:id="rId7"/>
    <p:sldLayoutId id="2147483740" r:id="rId8"/>
    <p:sldLayoutId id="2147483681" r:id="rId9"/>
    <p:sldLayoutId id="2147483741" r:id="rId10"/>
    <p:sldLayoutId id="2147483742" r:id="rId11"/>
    <p:sldLayoutId id="2147483743" r:id="rId12"/>
    <p:sldLayoutId id="2147483749" r:id="rId13"/>
    <p:sldLayoutId id="2147483746" r:id="rId14"/>
    <p:sldLayoutId id="2147483748" r:id="rId15"/>
    <p:sldLayoutId id="2147483755" r:id="rId16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3"/>
        </a:buClr>
        <a:buFont typeface="Wingdings" charset="2"/>
        <a:buChar char="§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>
          <a:xfrm>
            <a:off x="1060027" y="214953"/>
            <a:ext cx="7597590" cy="862531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060027" y="1244184"/>
            <a:ext cx="7597590" cy="349318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Content Placeholder 3" descr="CHW_PPT_Interior_Side.png"/>
          <p:cNvPicPr>
            <a:picLocks noChangeAspect="1" noChangeArrowheads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4577"/>
            <a:ext cx="628700" cy="89941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1543987"/>
            <a:ext cx="628700" cy="3599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0"/>
            <a:ext cx="628700" cy="6445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623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0" r:id="rId2"/>
    <p:sldLayoutId id="2147483707" r:id="rId3"/>
    <p:sldLayoutId id="2147483735" r:id="rId4"/>
    <p:sldLayoutId id="2147483708" r:id="rId5"/>
    <p:sldLayoutId id="2147483744" r:id="rId6"/>
    <p:sldLayoutId id="2147483745" r:id="rId7"/>
    <p:sldLayoutId id="2147483709" r:id="rId8"/>
    <p:sldLayoutId id="2147483736" r:id="rId9"/>
    <p:sldLayoutId id="2147483679" r:id="rId10"/>
    <p:sldLayoutId id="2147483752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b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Wingdings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2"/>
        </a:buClr>
        <a:buFont typeface="Wingdings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3"/>
        </a:buClr>
        <a:buFont typeface="Wingdings" charset="2"/>
        <a:buChar char="§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Tmartell@redlakenation.org" TargetMode="External"/><Relationship Id="rId2" Type="http://schemas.openxmlformats.org/officeDocument/2006/relationships/hyperlink" Target="mailto:anne.ganey@mnchwalliance.org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mailto:mibrahim@wellshareinternational.org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608952" y="3840160"/>
            <a:ext cx="7584948" cy="424184"/>
          </a:xfrm>
        </p:spPr>
        <p:txBody>
          <a:bodyPr>
            <a:normAutofit fontScale="55000" lnSpcReduction="20000"/>
          </a:bodyPr>
          <a:lstStyle/>
          <a:p>
            <a:r>
              <a:rPr lang="en-US" sz="2800" b="0" dirty="0">
                <a:latin typeface="Franklin Gothic Medium" charset="0"/>
                <a:ea typeface="Franklin Gothic Medium" charset="0"/>
                <a:cs typeface="Franklin Gothic Medium" charset="0"/>
              </a:rPr>
              <a:t>Rural CHW Conference </a:t>
            </a:r>
          </a:p>
          <a:p>
            <a:r>
              <a:rPr lang="en-US" sz="2800" b="0" dirty="0">
                <a:latin typeface="Franklin Gothic Medium" charset="0"/>
                <a:ea typeface="Franklin Gothic Medium" charset="0"/>
                <a:cs typeface="Franklin Gothic Medium" charset="0"/>
              </a:rPr>
              <a:t>October 8-9, 2026,   Worthington,MN</a:t>
            </a:r>
          </a:p>
        </p:txBody>
      </p:sp>
      <p:pic>
        <p:nvPicPr>
          <p:cNvPr id="6" name="Picture 5" descr="http://www.mnhpc.org/wp-content/uploads/2016/04/MN-CHWA-2016-Statewide-Conference-4.21-e146167935087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86773" y="1608629"/>
            <a:ext cx="4493291" cy="1372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9512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399" y="2015544"/>
            <a:ext cx="7976682" cy="1420560"/>
          </a:xfrm>
        </p:spPr>
        <p:txBody>
          <a:bodyPr/>
          <a:lstStyle/>
          <a:p>
            <a:r>
              <a:rPr lang="en-US" dirty="0">
                <a:solidFill>
                  <a:srgbClr val="F8E19C"/>
                </a:solidFill>
              </a:rPr>
              <a:t>Minnesota CHW Alliance Demonstration Grants: Inspiring Results from Three Rural CHW Model Programs in Minnesota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Funded in partnership with the Minnesota Department of Health CHW Initiative </a:t>
            </a:r>
          </a:p>
        </p:txBody>
      </p:sp>
      <p:pic>
        <p:nvPicPr>
          <p:cNvPr id="6" name="Picture 5" descr="http://www.mnhpc.org/wp-content/uploads/2016/04/MN-CHWA-2016-Statewide-Conference-4.21-e146167935087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89515" y="519372"/>
            <a:ext cx="2597286" cy="793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4582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12ED7-0CB3-18E6-05E9-D08008899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F3961D-4E1B-1002-87F8-0ACCC369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8E19C"/>
                </a:solidFill>
              </a:rPr>
              <a:t>Presenters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44F90E-C9E6-0F52-B80E-639542D78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4399" y="3781793"/>
            <a:ext cx="7976682" cy="1286043"/>
          </a:xfrm>
        </p:spPr>
        <p:txBody>
          <a:bodyPr>
            <a:normAutofit/>
          </a:bodyPr>
          <a:lstStyle/>
          <a:p>
            <a:r>
              <a:rPr lang="en-US" sz="1600" dirty="0"/>
              <a:t>Anne Ganey, MPH, Minnesota Community Health Worker Alliance</a:t>
            </a:r>
          </a:p>
          <a:p>
            <a:r>
              <a:rPr lang="en-US" sz="1600" dirty="0"/>
              <a:t>Tasha Martell, CHW, Red Lake Community Health Services </a:t>
            </a:r>
          </a:p>
          <a:p>
            <a:r>
              <a:rPr lang="en-US" sz="1600" dirty="0"/>
              <a:t>Mohamed Ibrahim, MD and CHW, Senior Regional Director, Wellshare International</a:t>
            </a:r>
          </a:p>
          <a:p>
            <a:r>
              <a:rPr lang="en-US" sz="1600" dirty="0"/>
              <a:t>Evan Curtin, Executive Director Wellshare International </a:t>
            </a:r>
          </a:p>
        </p:txBody>
      </p:sp>
      <p:pic>
        <p:nvPicPr>
          <p:cNvPr id="6" name="Picture 5" descr="http://www.mnhpc.org/wp-content/uploads/2016/04/MN-CHWA-2016-Statewide-Conference-4.21-e1461679350871.jpg">
            <a:extLst>
              <a:ext uri="{FF2B5EF4-FFF2-40B4-BE49-F238E27FC236}">
                <a16:creationId xmlns:a16="http://schemas.microsoft.com/office/drawing/2014/main" id="{5B698BAB-6664-8DC9-5F4D-09757682383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89515" y="519372"/>
            <a:ext cx="2597286" cy="7936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768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en-US" dirty="0"/>
          </a:p>
          <a:p>
            <a:r>
              <a:rPr lang="en-US" altLang="en-US" dirty="0"/>
              <a:t>Launched in 2025</a:t>
            </a:r>
          </a:p>
          <a:p>
            <a:r>
              <a:rPr lang="en-US" altLang="en-US" dirty="0"/>
              <a:t>Over $1.4 million requested in 20 applications</a:t>
            </a:r>
          </a:p>
          <a:p>
            <a:r>
              <a:rPr lang="en-US" altLang="en-US" dirty="0"/>
              <a:t>Four Projects were funded for a total of $300,000</a:t>
            </a:r>
          </a:p>
          <a:p>
            <a:r>
              <a:rPr lang="en-US" altLang="en-US" dirty="0"/>
              <a:t>All projects were in rural Minnesota</a:t>
            </a:r>
          </a:p>
          <a:p>
            <a:r>
              <a:rPr lang="en-US" altLang="en-US" dirty="0"/>
              <a:t>Project started as early as April 2025 and ended May 2026</a:t>
            </a:r>
          </a:p>
          <a:p>
            <a:r>
              <a:rPr lang="en-US" altLang="en-US" dirty="0"/>
              <a:t>Question: What CHW models were in use in Minnesota and how effective were they? What results were they getting?  </a:t>
            </a:r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CHW Demonstration Grants </a:t>
            </a:r>
          </a:p>
        </p:txBody>
      </p:sp>
    </p:spTree>
    <p:extLst>
      <p:ext uri="{BB962C8B-B14F-4D97-AF65-F5344CB8AC3E}">
        <p14:creationId xmlns:p14="http://schemas.microsoft.com/office/powerpoint/2010/main" val="929148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Projects Funded </a:t>
            </a:r>
          </a:p>
        </p:txBody>
      </p:sp>
      <p:sp>
        <p:nvSpPr>
          <p:cNvPr id="4" name="Oval 3"/>
          <p:cNvSpPr/>
          <p:nvPr/>
        </p:nvSpPr>
        <p:spPr>
          <a:xfrm>
            <a:off x="609600" y="1563517"/>
            <a:ext cx="2133600" cy="213360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540000" y="1563517"/>
            <a:ext cx="2133600" cy="213360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723900" y="2756078"/>
            <a:ext cx="1905000" cy="80627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1400" b="0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IMPACt Evidence-Based Model </a:t>
            </a:r>
          </a:p>
          <a:p>
            <a:pPr marL="0" indent="0" algn="ctr">
              <a:buNone/>
            </a:pPr>
            <a:r>
              <a:rPr lang="en-US" sz="1400" b="0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$99,000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4294967295"/>
          </p:nvPr>
        </p:nvSpPr>
        <p:spPr>
          <a:xfrm>
            <a:off x="2654300" y="2854463"/>
            <a:ext cx="1905000" cy="84265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Promising Practices Hub Model 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+mj-lt"/>
              </a:rPr>
              <a:t>$76,107</a:t>
            </a:r>
          </a:p>
          <a:p>
            <a:pPr marL="0" indent="0" algn="ctr">
              <a:buNone/>
            </a:pP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4470400" y="1563517"/>
            <a:ext cx="2133600" cy="2133600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400800" y="1563517"/>
            <a:ext cx="2133600" cy="213360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4584700" y="2571750"/>
            <a:ext cx="1905000" cy="990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solidFill>
                  <a:srgbClr val="C00000"/>
                </a:solidFill>
              </a:rPr>
              <a:t>Promising Practices 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rgbClr val="C00000"/>
                </a:solidFill>
              </a:rPr>
              <a:t>Hub Model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rgbClr val="C00000"/>
                </a:solidFill>
              </a:rPr>
              <a:t>$99,000 </a:t>
            </a:r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6515100" y="2609534"/>
            <a:ext cx="1905000" cy="95281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Pathways Community Hub Institute Evidence-Based Model 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$25,893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002" y="1885950"/>
            <a:ext cx="19688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Essentia Health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CHW Program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96079" y="1885950"/>
            <a:ext cx="20214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Red Lake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 Community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Health Services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5655" y="1901649"/>
            <a:ext cx="1723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+mj-lt"/>
                <a:ea typeface="Helvetica" charset="0"/>
                <a:cs typeface="Helvetica" charset="0"/>
              </a:rPr>
              <a:t>Wellshare </a:t>
            </a:r>
          </a:p>
          <a:p>
            <a:pPr algn="ctr"/>
            <a:r>
              <a:rPr lang="en-US" sz="2000" b="1" dirty="0">
                <a:solidFill>
                  <a:srgbClr val="C00000"/>
                </a:solidFill>
                <a:latin typeface="+mj-lt"/>
                <a:ea typeface="Helvetica" charset="0"/>
                <a:cs typeface="Helvetica" charset="0"/>
              </a:rPr>
              <a:t>International 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20628" y="1885950"/>
            <a:ext cx="12939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Winona 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Helvetica" charset="0"/>
                <a:cs typeface="Helvetica" charset="0"/>
              </a:rPr>
              <a:t>CHW Hub </a:t>
            </a:r>
          </a:p>
        </p:txBody>
      </p:sp>
    </p:spTree>
    <p:extLst>
      <p:ext uri="{BB962C8B-B14F-4D97-AF65-F5344CB8AC3E}">
        <p14:creationId xmlns:p14="http://schemas.microsoft.com/office/powerpoint/2010/main" val="10203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p"/>
      <p:bldP spid="7" grpId="0" build="p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AutoShape 172"/>
          <p:cNvSpPr>
            <a:spLocks noChangeAspect="1" noChangeArrowheads="1" noTextEdit="1"/>
          </p:cNvSpPr>
          <p:nvPr/>
        </p:nvSpPr>
        <p:spPr bwMode="auto">
          <a:xfrm>
            <a:off x="1479550" y="635000"/>
            <a:ext cx="23907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Essentia Health</a:t>
            </a:r>
          </a:p>
          <a:p>
            <a:r>
              <a:rPr lang="en-US" dirty="0"/>
              <a:t>IMPACt evidence-based Model in a large health system 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Red Lake</a:t>
            </a:r>
          </a:p>
          <a:p>
            <a:r>
              <a:rPr lang="en-US" dirty="0"/>
              <a:t>Promising Practice CHW Hub using a Cultural model, based on indigenous determinants of health to reduce disparities and build community trust.</a:t>
            </a:r>
          </a:p>
        </p:txBody>
      </p:sp>
      <p:sp>
        <p:nvSpPr>
          <p:cNvPr id="33" name="Text Placeholder 32"/>
          <p:cNvSpPr>
            <a:spLocks noGrp="1"/>
          </p:cNvSpPr>
          <p:nvPr>
            <p:ph type="body" sz="quarter" idx="17"/>
          </p:nvPr>
        </p:nvSpPr>
        <p:spPr>
          <a:xfrm>
            <a:off x="6092757" y="1088525"/>
            <a:ext cx="2438400" cy="1803777"/>
          </a:xfrm>
        </p:spPr>
        <p:txBody>
          <a:bodyPr/>
          <a:lstStyle/>
          <a:p>
            <a:r>
              <a:rPr lang="en-US" dirty="0"/>
              <a:t>Wellshare International Promising Practice CHW Hub, an evidence-informed model grounded in trusted community relationships, culturally and linguistically responsive service delivery, SDOH screening, health education, navigation.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5" name="Content Placeholder 24"/>
          <p:cNvSpPr>
            <a:spLocks noGrp="1"/>
          </p:cNvSpPr>
          <p:nvPr>
            <p:ph sz="quarter" idx="22"/>
          </p:nvPr>
        </p:nvSpPr>
        <p:spPr>
          <a:xfrm>
            <a:off x="3367493" y="2266682"/>
            <a:ext cx="2438400" cy="238428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23"/>
          </p:nvPr>
        </p:nvSpPr>
        <p:spPr>
          <a:xfrm>
            <a:off x="6092757" y="3037926"/>
            <a:ext cx="2438400" cy="16130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0260" y="80370"/>
            <a:ext cx="8112866" cy="862531"/>
          </a:xfrm>
        </p:spPr>
        <p:txBody>
          <a:bodyPr/>
          <a:lstStyle/>
          <a:p>
            <a:r>
              <a:rPr lang="en-US" dirty="0"/>
              <a:t>Models </a:t>
            </a:r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1249759" y="2776954"/>
            <a:ext cx="895811" cy="769209"/>
          </a:xfrm>
          <a:custGeom>
            <a:avLst/>
            <a:gdLst>
              <a:gd name="T0" fmla="*/ 2796 w 3737"/>
              <a:gd name="T1" fmla="*/ 620 h 3207"/>
              <a:gd name="T2" fmla="*/ 2259 w 3737"/>
              <a:gd name="T3" fmla="*/ 889 h 3207"/>
              <a:gd name="T4" fmla="*/ 1732 w 3737"/>
              <a:gd name="T5" fmla="*/ 1036 h 3207"/>
              <a:gd name="T6" fmla="*/ 1865 w 3737"/>
              <a:gd name="T7" fmla="*/ 1661 h 3207"/>
              <a:gd name="T8" fmla="*/ 2395 w 3737"/>
              <a:gd name="T9" fmla="*/ 1839 h 3207"/>
              <a:gd name="T10" fmla="*/ 2933 w 3737"/>
              <a:gd name="T11" fmla="*/ 2136 h 3207"/>
              <a:gd name="T12" fmla="*/ 3204 w 3737"/>
              <a:gd name="T13" fmla="*/ 0 h 3207"/>
              <a:gd name="T14" fmla="*/ 3358 w 3737"/>
              <a:gd name="T15" fmla="*/ 51 h 3207"/>
              <a:gd name="T16" fmla="*/ 3458 w 3737"/>
              <a:gd name="T17" fmla="*/ 185 h 3207"/>
              <a:gd name="T18" fmla="*/ 3514 w 3737"/>
              <a:gd name="T19" fmla="*/ 1071 h 3207"/>
              <a:gd name="T20" fmla="*/ 3659 w 3737"/>
              <a:gd name="T21" fmla="*/ 1146 h 3207"/>
              <a:gd name="T22" fmla="*/ 3735 w 3737"/>
              <a:gd name="T23" fmla="*/ 1293 h 3207"/>
              <a:gd name="T24" fmla="*/ 3710 w 3737"/>
              <a:gd name="T25" fmla="*/ 1457 h 3207"/>
              <a:gd name="T26" fmla="*/ 3592 w 3737"/>
              <a:gd name="T27" fmla="*/ 1574 h 3207"/>
              <a:gd name="T28" fmla="*/ 3471 w 3737"/>
              <a:gd name="T29" fmla="*/ 2404 h 3207"/>
              <a:gd name="T30" fmla="*/ 3420 w 3737"/>
              <a:gd name="T31" fmla="*/ 2559 h 3207"/>
              <a:gd name="T32" fmla="*/ 3286 w 3737"/>
              <a:gd name="T33" fmla="*/ 2658 h 3207"/>
              <a:gd name="T34" fmla="*/ 2937 w 3737"/>
              <a:gd name="T35" fmla="*/ 2464 h 3207"/>
              <a:gd name="T36" fmla="*/ 2411 w 3737"/>
              <a:gd name="T37" fmla="*/ 2143 h 3207"/>
              <a:gd name="T38" fmla="*/ 1892 w 3737"/>
              <a:gd name="T39" fmla="*/ 1945 h 3207"/>
              <a:gd name="T40" fmla="*/ 1464 w 3737"/>
              <a:gd name="T41" fmla="*/ 1896 h 3207"/>
              <a:gd name="T42" fmla="*/ 1321 w 3737"/>
              <a:gd name="T43" fmla="*/ 2016 h 3207"/>
              <a:gd name="T44" fmla="*/ 1257 w 3737"/>
              <a:gd name="T45" fmla="*/ 2181 h 3207"/>
              <a:gd name="T46" fmla="*/ 1288 w 3737"/>
              <a:gd name="T47" fmla="*/ 2348 h 3207"/>
              <a:gd name="T48" fmla="*/ 1299 w 3737"/>
              <a:gd name="T49" fmla="*/ 2509 h 3207"/>
              <a:gd name="T50" fmla="*/ 1304 w 3737"/>
              <a:gd name="T51" fmla="*/ 2676 h 3207"/>
              <a:gd name="T52" fmla="*/ 1407 w 3737"/>
              <a:gd name="T53" fmla="*/ 2829 h 3207"/>
              <a:gd name="T54" fmla="*/ 1531 w 3737"/>
              <a:gd name="T55" fmla="*/ 2943 h 3207"/>
              <a:gd name="T56" fmla="*/ 1558 w 3737"/>
              <a:gd name="T57" fmla="*/ 3064 h 3207"/>
              <a:gd name="T58" fmla="*/ 1416 w 3737"/>
              <a:gd name="T59" fmla="*/ 3157 h 3207"/>
              <a:gd name="T60" fmla="*/ 1161 w 3737"/>
              <a:gd name="T61" fmla="*/ 3207 h 3207"/>
              <a:gd name="T62" fmla="*/ 908 w 3737"/>
              <a:gd name="T63" fmla="*/ 3172 h 3207"/>
              <a:gd name="T64" fmla="*/ 742 w 3737"/>
              <a:gd name="T65" fmla="*/ 3082 h 3207"/>
              <a:gd name="T66" fmla="*/ 709 w 3737"/>
              <a:gd name="T67" fmla="*/ 2979 h 3207"/>
              <a:gd name="T68" fmla="*/ 648 w 3737"/>
              <a:gd name="T69" fmla="*/ 2803 h 3207"/>
              <a:gd name="T70" fmla="*/ 604 w 3737"/>
              <a:gd name="T71" fmla="*/ 2667 h 3207"/>
              <a:gd name="T72" fmla="*/ 554 w 3737"/>
              <a:gd name="T73" fmla="*/ 2457 h 3207"/>
              <a:gd name="T74" fmla="*/ 534 w 3737"/>
              <a:gd name="T75" fmla="*/ 2260 h 3207"/>
              <a:gd name="T76" fmla="*/ 553 w 3737"/>
              <a:gd name="T77" fmla="*/ 2022 h 3207"/>
              <a:gd name="T78" fmla="*/ 289 w 3737"/>
              <a:gd name="T79" fmla="*/ 1867 h 3207"/>
              <a:gd name="T80" fmla="*/ 132 w 3737"/>
              <a:gd name="T81" fmla="*/ 1801 h 3207"/>
              <a:gd name="T82" fmla="*/ 25 w 3737"/>
              <a:gd name="T83" fmla="*/ 1664 h 3207"/>
              <a:gd name="T84" fmla="*/ 0 w 3737"/>
              <a:gd name="T85" fmla="*/ 1135 h 3207"/>
              <a:gd name="T86" fmla="*/ 43 w 3737"/>
              <a:gd name="T87" fmla="*/ 969 h 3207"/>
              <a:gd name="T88" fmla="*/ 168 w 3737"/>
              <a:gd name="T89" fmla="*/ 845 h 3207"/>
              <a:gd name="T90" fmla="*/ 334 w 3737"/>
              <a:gd name="T91" fmla="*/ 801 h 3207"/>
              <a:gd name="T92" fmla="*/ 1726 w 3737"/>
              <a:gd name="T93" fmla="*/ 765 h 3207"/>
              <a:gd name="T94" fmla="*/ 2255 w 3737"/>
              <a:gd name="T95" fmla="*/ 601 h 3207"/>
              <a:gd name="T96" fmla="*/ 2794 w 3737"/>
              <a:gd name="T97" fmla="*/ 306 h 3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737" h="3207">
                <a:moveTo>
                  <a:pt x="3204" y="338"/>
                </a:moveTo>
                <a:lnTo>
                  <a:pt x="3067" y="439"/>
                </a:lnTo>
                <a:lnTo>
                  <a:pt x="2931" y="533"/>
                </a:lnTo>
                <a:lnTo>
                  <a:pt x="2796" y="620"/>
                </a:lnTo>
                <a:lnTo>
                  <a:pt x="2661" y="698"/>
                </a:lnTo>
                <a:lnTo>
                  <a:pt x="2527" y="768"/>
                </a:lnTo>
                <a:lnTo>
                  <a:pt x="2393" y="832"/>
                </a:lnTo>
                <a:lnTo>
                  <a:pt x="2259" y="889"/>
                </a:lnTo>
                <a:lnTo>
                  <a:pt x="2126" y="936"/>
                </a:lnTo>
                <a:lnTo>
                  <a:pt x="1995" y="977"/>
                </a:lnTo>
                <a:lnTo>
                  <a:pt x="1863" y="1010"/>
                </a:lnTo>
                <a:lnTo>
                  <a:pt x="1732" y="1036"/>
                </a:lnTo>
                <a:lnTo>
                  <a:pt x="1602" y="1054"/>
                </a:lnTo>
                <a:lnTo>
                  <a:pt x="1602" y="1617"/>
                </a:lnTo>
                <a:lnTo>
                  <a:pt x="1734" y="1635"/>
                </a:lnTo>
                <a:lnTo>
                  <a:pt x="1865" y="1661"/>
                </a:lnTo>
                <a:lnTo>
                  <a:pt x="1997" y="1694"/>
                </a:lnTo>
                <a:lnTo>
                  <a:pt x="2130" y="1735"/>
                </a:lnTo>
                <a:lnTo>
                  <a:pt x="2262" y="1783"/>
                </a:lnTo>
                <a:lnTo>
                  <a:pt x="2395" y="1839"/>
                </a:lnTo>
                <a:lnTo>
                  <a:pt x="2529" y="1902"/>
                </a:lnTo>
                <a:lnTo>
                  <a:pt x="2663" y="1972"/>
                </a:lnTo>
                <a:lnTo>
                  <a:pt x="2798" y="2051"/>
                </a:lnTo>
                <a:lnTo>
                  <a:pt x="2933" y="2136"/>
                </a:lnTo>
                <a:lnTo>
                  <a:pt x="3068" y="2229"/>
                </a:lnTo>
                <a:lnTo>
                  <a:pt x="3204" y="2329"/>
                </a:lnTo>
                <a:lnTo>
                  <a:pt x="3204" y="338"/>
                </a:lnTo>
                <a:close/>
                <a:moveTo>
                  <a:pt x="3204" y="0"/>
                </a:moveTo>
                <a:lnTo>
                  <a:pt x="3246" y="3"/>
                </a:lnTo>
                <a:lnTo>
                  <a:pt x="3286" y="12"/>
                </a:lnTo>
                <a:lnTo>
                  <a:pt x="3323" y="28"/>
                </a:lnTo>
                <a:lnTo>
                  <a:pt x="3358" y="51"/>
                </a:lnTo>
                <a:lnTo>
                  <a:pt x="3391" y="79"/>
                </a:lnTo>
                <a:lnTo>
                  <a:pt x="3420" y="112"/>
                </a:lnTo>
                <a:lnTo>
                  <a:pt x="3442" y="148"/>
                </a:lnTo>
                <a:lnTo>
                  <a:pt x="3458" y="185"/>
                </a:lnTo>
                <a:lnTo>
                  <a:pt x="3467" y="225"/>
                </a:lnTo>
                <a:lnTo>
                  <a:pt x="3471" y="268"/>
                </a:lnTo>
                <a:lnTo>
                  <a:pt x="3471" y="1069"/>
                </a:lnTo>
                <a:lnTo>
                  <a:pt x="3514" y="1071"/>
                </a:lnTo>
                <a:lnTo>
                  <a:pt x="3553" y="1082"/>
                </a:lnTo>
                <a:lnTo>
                  <a:pt x="3592" y="1096"/>
                </a:lnTo>
                <a:lnTo>
                  <a:pt x="3627" y="1119"/>
                </a:lnTo>
                <a:lnTo>
                  <a:pt x="3659" y="1146"/>
                </a:lnTo>
                <a:lnTo>
                  <a:pt x="3687" y="1179"/>
                </a:lnTo>
                <a:lnTo>
                  <a:pt x="3710" y="1214"/>
                </a:lnTo>
                <a:lnTo>
                  <a:pt x="3725" y="1252"/>
                </a:lnTo>
                <a:lnTo>
                  <a:pt x="3735" y="1293"/>
                </a:lnTo>
                <a:lnTo>
                  <a:pt x="3737" y="1336"/>
                </a:lnTo>
                <a:lnTo>
                  <a:pt x="3735" y="1379"/>
                </a:lnTo>
                <a:lnTo>
                  <a:pt x="3725" y="1419"/>
                </a:lnTo>
                <a:lnTo>
                  <a:pt x="3710" y="1457"/>
                </a:lnTo>
                <a:lnTo>
                  <a:pt x="3687" y="1491"/>
                </a:lnTo>
                <a:lnTo>
                  <a:pt x="3659" y="1524"/>
                </a:lnTo>
                <a:lnTo>
                  <a:pt x="3627" y="1553"/>
                </a:lnTo>
                <a:lnTo>
                  <a:pt x="3592" y="1574"/>
                </a:lnTo>
                <a:lnTo>
                  <a:pt x="3553" y="1590"/>
                </a:lnTo>
                <a:lnTo>
                  <a:pt x="3514" y="1599"/>
                </a:lnTo>
                <a:lnTo>
                  <a:pt x="3471" y="1602"/>
                </a:lnTo>
                <a:lnTo>
                  <a:pt x="3471" y="2404"/>
                </a:lnTo>
                <a:lnTo>
                  <a:pt x="3467" y="2446"/>
                </a:lnTo>
                <a:lnTo>
                  <a:pt x="3458" y="2485"/>
                </a:lnTo>
                <a:lnTo>
                  <a:pt x="3442" y="2524"/>
                </a:lnTo>
                <a:lnTo>
                  <a:pt x="3420" y="2559"/>
                </a:lnTo>
                <a:lnTo>
                  <a:pt x="3391" y="2592"/>
                </a:lnTo>
                <a:lnTo>
                  <a:pt x="3358" y="2620"/>
                </a:lnTo>
                <a:lnTo>
                  <a:pt x="3323" y="2642"/>
                </a:lnTo>
                <a:lnTo>
                  <a:pt x="3286" y="2658"/>
                </a:lnTo>
                <a:lnTo>
                  <a:pt x="3246" y="2668"/>
                </a:lnTo>
                <a:lnTo>
                  <a:pt x="3204" y="2670"/>
                </a:lnTo>
                <a:lnTo>
                  <a:pt x="3070" y="2564"/>
                </a:lnTo>
                <a:lnTo>
                  <a:pt x="2937" y="2464"/>
                </a:lnTo>
                <a:lnTo>
                  <a:pt x="2805" y="2372"/>
                </a:lnTo>
                <a:lnTo>
                  <a:pt x="2673" y="2288"/>
                </a:lnTo>
                <a:lnTo>
                  <a:pt x="2541" y="2211"/>
                </a:lnTo>
                <a:lnTo>
                  <a:pt x="2411" y="2143"/>
                </a:lnTo>
                <a:lnTo>
                  <a:pt x="2280" y="2081"/>
                </a:lnTo>
                <a:lnTo>
                  <a:pt x="2151" y="2028"/>
                </a:lnTo>
                <a:lnTo>
                  <a:pt x="2022" y="1983"/>
                </a:lnTo>
                <a:lnTo>
                  <a:pt x="1892" y="1945"/>
                </a:lnTo>
                <a:lnTo>
                  <a:pt x="1764" y="1915"/>
                </a:lnTo>
                <a:lnTo>
                  <a:pt x="1637" y="1893"/>
                </a:lnTo>
                <a:lnTo>
                  <a:pt x="1510" y="1878"/>
                </a:lnTo>
                <a:lnTo>
                  <a:pt x="1464" y="1896"/>
                </a:lnTo>
                <a:lnTo>
                  <a:pt x="1422" y="1919"/>
                </a:lnTo>
                <a:lnTo>
                  <a:pt x="1384" y="1946"/>
                </a:lnTo>
                <a:lnTo>
                  <a:pt x="1350" y="1979"/>
                </a:lnTo>
                <a:lnTo>
                  <a:pt x="1321" y="2016"/>
                </a:lnTo>
                <a:lnTo>
                  <a:pt x="1296" y="2055"/>
                </a:lnTo>
                <a:lnTo>
                  <a:pt x="1276" y="2096"/>
                </a:lnTo>
                <a:lnTo>
                  <a:pt x="1264" y="2138"/>
                </a:lnTo>
                <a:lnTo>
                  <a:pt x="1257" y="2181"/>
                </a:lnTo>
                <a:lnTo>
                  <a:pt x="1256" y="2226"/>
                </a:lnTo>
                <a:lnTo>
                  <a:pt x="1260" y="2269"/>
                </a:lnTo>
                <a:lnTo>
                  <a:pt x="1271" y="2310"/>
                </a:lnTo>
                <a:lnTo>
                  <a:pt x="1288" y="2348"/>
                </a:lnTo>
                <a:lnTo>
                  <a:pt x="1310" y="2384"/>
                </a:lnTo>
                <a:lnTo>
                  <a:pt x="1339" y="2418"/>
                </a:lnTo>
                <a:lnTo>
                  <a:pt x="1315" y="2464"/>
                </a:lnTo>
                <a:lnTo>
                  <a:pt x="1299" y="2509"/>
                </a:lnTo>
                <a:lnTo>
                  <a:pt x="1291" y="2555"/>
                </a:lnTo>
                <a:lnTo>
                  <a:pt x="1290" y="2599"/>
                </a:lnTo>
                <a:lnTo>
                  <a:pt x="1293" y="2639"/>
                </a:lnTo>
                <a:lnTo>
                  <a:pt x="1304" y="2676"/>
                </a:lnTo>
                <a:lnTo>
                  <a:pt x="1319" y="2712"/>
                </a:lnTo>
                <a:lnTo>
                  <a:pt x="1343" y="2751"/>
                </a:lnTo>
                <a:lnTo>
                  <a:pt x="1374" y="2791"/>
                </a:lnTo>
                <a:lnTo>
                  <a:pt x="1407" y="2829"/>
                </a:lnTo>
                <a:lnTo>
                  <a:pt x="1441" y="2864"/>
                </a:lnTo>
                <a:lnTo>
                  <a:pt x="1474" y="2895"/>
                </a:lnTo>
                <a:lnTo>
                  <a:pt x="1500" y="2918"/>
                </a:lnTo>
                <a:lnTo>
                  <a:pt x="1531" y="2943"/>
                </a:lnTo>
                <a:lnTo>
                  <a:pt x="1565" y="2970"/>
                </a:lnTo>
                <a:lnTo>
                  <a:pt x="1602" y="3001"/>
                </a:lnTo>
                <a:lnTo>
                  <a:pt x="1583" y="3034"/>
                </a:lnTo>
                <a:lnTo>
                  <a:pt x="1558" y="3064"/>
                </a:lnTo>
                <a:lnTo>
                  <a:pt x="1529" y="3091"/>
                </a:lnTo>
                <a:lnTo>
                  <a:pt x="1496" y="3116"/>
                </a:lnTo>
                <a:lnTo>
                  <a:pt x="1459" y="3138"/>
                </a:lnTo>
                <a:lnTo>
                  <a:pt x="1416" y="3157"/>
                </a:lnTo>
                <a:lnTo>
                  <a:pt x="1369" y="3173"/>
                </a:lnTo>
                <a:lnTo>
                  <a:pt x="1300" y="3191"/>
                </a:lnTo>
                <a:lnTo>
                  <a:pt x="1230" y="3203"/>
                </a:lnTo>
                <a:lnTo>
                  <a:pt x="1161" y="3207"/>
                </a:lnTo>
                <a:lnTo>
                  <a:pt x="1089" y="3206"/>
                </a:lnTo>
                <a:lnTo>
                  <a:pt x="1018" y="3198"/>
                </a:lnTo>
                <a:lnTo>
                  <a:pt x="960" y="3187"/>
                </a:lnTo>
                <a:lnTo>
                  <a:pt x="908" y="3172"/>
                </a:lnTo>
                <a:lnTo>
                  <a:pt x="859" y="3155"/>
                </a:lnTo>
                <a:lnTo>
                  <a:pt x="816" y="3133"/>
                </a:lnTo>
                <a:lnTo>
                  <a:pt x="777" y="3110"/>
                </a:lnTo>
                <a:lnTo>
                  <a:pt x="742" y="3082"/>
                </a:lnTo>
                <a:lnTo>
                  <a:pt x="736" y="3063"/>
                </a:lnTo>
                <a:lnTo>
                  <a:pt x="730" y="3040"/>
                </a:lnTo>
                <a:lnTo>
                  <a:pt x="719" y="3012"/>
                </a:lnTo>
                <a:lnTo>
                  <a:pt x="709" y="2979"/>
                </a:lnTo>
                <a:lnTo>
                  <a:pt x="695" y="2942"/>
                </a:lnTo>
                <a:lnTo>
                  <a:pt x="681" y="2900"/>
                </a:lnTo>
                <a:lnTo>
                  <a:pt x="664" y="2849"/>
                </a:lnTo>
                <a:lnTo>
                  <a:pt x="648" y="2803"/>
                </a:lnTo>
                <a:lnTo>
                  <a:pt x="634" y="2763"/>
                </a:lnTo>
                <a:lnTo>
                  <a:pt x="623" y="2731"/>
                </a:lnTo>
                <a:lnTo>
                  <a:pt x="614" y="2702"/>
                </a:lnTo>
                <a:lnTo>
                  <a:pt x="604" y="2667"/>
                </a:lnTo>
                <a:lnTo>
                  <a:pt x="592" y="2624"/>
                </a:lnTo>
                <a:lnTo>
                  <a:pt x="580" y="2574"/>
                </a:lnTo>
                <a:lnTo>
                  <a:pt x="566" y="2516"/>
                </a:lnTo>
                <a:lnTo>
                  <a:pt x="554" y="2457"/>
                </a:lnTo>
                <a:lnTo>
                  <a:pt x="545" y="2403"/>
                </a:lnTo>
                <a:lnTo>
                  <a:pt x="538" y="2352"/>
                </a:lnTo>
                <a:lnTo>
                  <a:pt x="536" y="2306"/>
                </a:lnTo>
                <a:lnTo>
                  <a:pt x="534" y="2260"/>
                </a:lnTo>
                <a:lnTo>
                  <a:pt x="536" y="2211"/>
                </a:lnTo>
                <a:lnTo>
                  <a:pt x="538" y="2157"/>
                </a:lnTo>
                <a:lnTo>
                  <a:pt x="542" y="2101"/>
                </a:lnTo>
                <a:lnTo>
                  <a:pt x="553" y="2022"/>
                </a:lnTo>
                <a:lnTo>
                  <a:pt x="567" y="1945"/>
                </a:lnTo>
                <a:lnTo>
                  <a:pt x="588" y="1870"/>
                </a:lnTo>
                <a:lnTo>
                  <a:pt x="334" y="1870"/>
                </a:lnTo>
                <a:lnTo>
                  <a:pt x="289" y="1867"/>
                </a:lnTo>
                <a:lnTo>
                  <a:pt x="246" y="1859"/>
                </a:lnTo>
                <a:lnTo>
                  <a:pt x="206" y="1845"/>
                </a:lnTo>
                <a:lnTo>
                  <a:pt x="168" y="1826"/>
                </a:lnTo>
                <a:lnTo>
                  <a:pt x="132" y="1801"/>
                </a:lnTo>
                <a:lnTo>
                  <a:pt x="98" y="1772"/>
                </a:lnTo>
                <a:lnTo>
                  <a:pt x="68" y="1738"/>
                </a:lnTo>
                <a:lnTo>
                  <a:pt x="43" y="1702"/>
                </a:lnTo>
                <a:lnTo>
                  <a:pt x="25" y="1664"/>
                </a:lnTo>
                <a:lnTo>
                  <a:pt x="11" y="1623"/>
                </a:lnTo>
                <a:lnTo>
                  <a:pt x="2" y="1581"/>
                </a:lnTo>
                <a:lnTo>
                  <a:pt x="0" y="1536"/>
                </a:lnTo>
                <a:lnTo>
                  <a:pt x="0" y="1135"/>
                </a:lnTo>
                <a:lnTo>
                  <a:pt x="2" y="1091"/>
                </a:lnTo>
                <a:lnTo>
                  <a:pt x="11" y="1047"/>
                </a:lnTo>
                <a:lnTo>
                  <a:pt x="25" y="1008"/>
                </a:lnTo>
                <a:lnTo>
                  <a:pt x="43" y="969"/>
                </a:lnTo>
                <a:lnTo>
                  <a:pt x="68" y="933"/>
                </a:lnTo>
                <a:lnTo>
                  <a:pt x="98" y="900"/>
                </a:lnTo>
                <a:lnTo>
                  <a:pt x="132" y="869"/>
                </a:lnTo>
                <a:lnTo>
                  <a:pt x="168" y="845"/>
                </a:lnTo>
                <a:lnTo>
                  <a:pt x="206" y="826"/>
                </a:lnTo>
                <a:lnTo>
                  <a:pt x="246" y="813"/>
                </a:lnTo>
                <a:lnTo>
                  <a:pt x="289" y="805"/>
                </a:lnTo>
                <a:lnTo>
                  <a:pt x="334" y="801"/>
                </a:lnTo>
                <a:lnTo>
                  <a:pt x="1335" y="801"/>
                </a:lnTo>
                <a:lnTo>
                  <a:pt x="1465" y="798"/>
                </a:lnTo>
                <a:lnTo>
                  <a:pt x="1595" y="785"/>
                </a:lnTo>
                <a:lnTo>
                  <a:pt x="1726" y="765"/>
                </a:lnTo>
                <a:lnTo>
                  <a:pt x="1857" y="737"/>
                </a:lnTo>
                <a:lnTo>
                  <a:pt x="1990" y="699"/>
                </a:lnTo>
                <a:lnTo>
                  <a:pt x="2123" y="655"/>
                </a:lnTo>
                <a:lnTo>
                  <a:pt x="2255" y="601"/>
                </a:lnTo>
                <a:lnTo>
                  <a:pt x="2389" y="540"/>
                </a:lnTo>
                <a:lnTo>
                  <a:pt x="2523" y="470"/>
                </a:lnTo>
                <a:lnTo>
                  <a:pt x="2658" y="393"/>
                </a:lnTo>
                <a:lnTo>
                  <a:pt x="2794" y="306"/>
                </a:lnTo>
                <a:lnTo>
                  <a:pt x="2931" y="213"/>
                </a:lnTo>
                <a:lnTo>
                  <a:pt x="3067" y="111"/>
                </a:lnTo>
                <a:lnTo>
                  <a:pt x="320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Arial" charset="0"/>
            </a:endParaRPr>
          </a:p>
        </p:txBody>
      </p:sp>
      <p:grpSp>
        <p:nvGrpSpPr>
          <p:cNvPr id="37" name="Group 4"/>
          <p:cNvGrpSpPr>
            <a:grpSpLocks noChangeAspect="1"/>
          </p:cNvGrpSpPr>
          <p:nvPr/>
        </p:nvGrpSpPr>
        <p:grpSpPr bwMode="auto">
          <a:xfrm>
            <a:off x="6965425" y="3298352"/>
            <a:ext cx="868162" cy="808319"/>
            <a:chOff x="2376" y="1151"/>
            <a:chExt cx="1001" cy="932"/>
          </a:xfrm>
          <a:solidFill>
            <a:schemeClr val="bg1"/>
          </a:solidFill>
        </p:grpSpPr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2443" y="1151"/>
              <a:ext cx="267" cy="266"/>
            </a:xfrm>
            <a:custGeom>
              <a:avLst/>
              <a:gdLst>
                <a:gd name="T0" fmla="*/ 532 w 1067"/>
                <a:gd name="T1" fmla="*/ 0 h 1066"/>
                <a:gd name="T2" fmla="*/ 532 w 1067"/>
                <a:gd name="T3" fmla="*/ 0 h 1066"/>
                <a:gd name="T4" fmla="*/ 595 w 1067"/>
                <a:gd name="T5" fmla="*/ 4 h 1066"/>
                <a:gd name="T6" fmla="*/ 654 w 1067"/>
                <a:gd name="T7" fmla="*/ 12 h 1066"/>
                <a:gd name="T8" fmla="*/ 711 w 1067"/>
                <a:gd name="T9" fmla="*/ 29 h 1066"/>
                <a:gd name="T10" fmla="*/ 764 w 1067"/>
                <a:gd name="T11" fmla="*/ 51 h 1066"/>
                <a:gd name="T12" fmla="*/ 816 w 1067"/>
                <a:gd name="T13" fmla="*/ 79 h 1066"/>
                <a:gd name="T14" fmla="*/ 865 w 1067"/>
                <a:gd name="T15" fmla="*/ 115 h 1066"/>
                <a:gd name="T16" fmla="*/ 910 w 1067"/>
                <a:gd name="T17" fmla="*/ 156 h 1066"/>
                <a:gd name="T18" fmla="*/ 951 w 1067"/>
                <a:gd name="T19" fmla="*/ 203 h 1066"/>
                <a:gd name="T20" fmla="*/ 987 w 1067"/>
                <a:gd name="T21" fmla="*/ 251 h 1066"/>
                <a:gd name="T22" fmla="*/ 1016 w 1067"/>
                <a:gd name="T23" fmla="*/ 303 h 1066"/>
                <a:gd name="T24" fmla="*/ 1038 w 1067"/>
                <a:gd name="T25" fmla="*/ 356 h 1066"/>
                <a:gd name="T26" fmla="*/ 1054 w 1067"/>
                <a:gd name="T27" fmla="*/ 412 h 1066"/>
                <a:gd name="T28" fmla="*/ 1064 w 1067"/>
                <a:gd name="T29" fmla="*/ 471 h 1066"/>
                <a:gd name="T30" fmla="*/ 1067 w 1067"/>
                <a:gd name="T31" fmla="*/ 533 h 1066"/>
                <a:gd name="T32" fmla="*/ 1064 w 1067"/>
                <a:gd name="T33" fmla="*/ 595 h 1066"/>
                <a:gd name="T34" fmla="*/ 1054 w 1067"/>
                <a:gd name="T35" fmla="*/ 654 h 1066"/>
                <a:gd name="T36" fmla="*/ 1038 w 1067"/>
                <a:gd name="T37" fmla="*/ 710 h 1066"/>
                <a:gd name="T38" fmla="*/ 1016 w 1067"/>
                <a:gd name="T39" fmla="*/ 765 h 1066"/>
                <a:gd name="T40" fmla="*/ 987 w 1067"/>
                <a:gd name="T41" fmla="*/ 816 h 1066"/>
                <a:gd name="T42" fmla="*/ 951 w 1067"/>
                <a:gd name="T43" fmla="*/ 863 h 1066"/>
                <a:gd name="T44" fmla="*/ 910 w 1067"/>
                <a:gd name="T45" fmla="*/ 910 h 1066"/>
                <a:gd name="T46" fmla="*/ 865 w 1067"/>
                <a:gd name="T47" fmla="*/ 951 h 1066"/>
                <a:gd name="T48" fmla="*/ 816 w 1067"/>
                <a:gd name="T49" fmla="*/ 987 h 1066"/>
                <a:gd name="T50" fmla="*/ 764 w 1067"/>
                <a:gd name="T51" fmla="*/ 1015 h 1066"/>
                <a:gd name="T52" fmla="*/ 711 w 1067"/>
                <a:gd name="T53" fmla="*/ 1037 h 1066"/>
                <a:gd name="T54" fmla="*/ 654 w 1067"/>
                <a:gd name="T55" fmla="*/ 1054 h 1066"/>
                <a:gd name="T56" fmla="*/ 595 w 1067"/>
                <a:gd name="T57" fmla="*/ 1062 h 1066"/>
                <a:gd name="T58" fmla="*/ 532 w 1067"/>
                <a:gd name="T59" fmla="*/ 1066 h 1066"/>
                <a:gd name="T60" fmla="*/ 471 w 1067"/>
                <a:gd name="T61" fmla="*/ 1062 h 1066"/>
                <a:gd name="T62" fmla="*/ 411 w 1067"/>
                <a:gd name="T63" fmla="*/ 1054 h 1066"/>
                <a:gd name="T64" fmla="*/ 355 w 1067"/>
                <a:gd name="T65" fmla="*/ 1037 h 1066"/>
                <a:gd name="T66" fmla="*/ 301 w 1067"/>
                <a:gd name="T67" fmla="*/ 1015 h 1066"/>
                <a:gd name="T68" fmla="*/ 250 w 1067"/>
                <a:gd name="T69" fmla="*/ 987 h 1066"/>
                <a:gd name="T70" fmla="*/ 201 w 1067"/>
                <a:gd name="T71" fmla="*/ 951 h 1066"/>
                <a:gd name="T72" fmla="*/ 156 w 1067"/>
                <a:gd name="T73" fmla="*/ 910 h 1066"/>
                <a:gd name="T74" fmla="*/ 114 w 1067"/>
                <a:gd name="T75" fmla="*/ 863 h 1066"/>
                <a:gd name="T76" fmla="*/ 79 w 1067"/>
                <a:gd name="T77" fmla="*/ 816 h 1066"/>
                <a:gd name="T78" fmla="*/ 50 w 1067"/>
                <a:gd name="T79" fmla="*/ 765 h 1066"/>
                <a:gd name="T80" fmla="*/ 28 w 1067"/>
                <a:gd name="T81" fmla="*/ 710 h 1066"/>
                <a:gd name="T82" fmla="*/ 12 w 1067"/>
                <a:gd name="T83" fmla="*/ 654 h 1066"/>
                <a:gd name="T84" fmla="*/ 2 w 1067"/>
                <a:gd name="T85" fmla="*/ 595 h 1066"/>
                <a:gd name="T86" fmla="*/ 0 w 1067"/>
                <a:gd name="T87" fmla="*/ 533 h 1066"/>
                <a:gd name="T88" fmla="*/ 2 w 1067"/>
                <a:gd name="T89" fmla="*/ 471 h 1066"/>
                <a:gd name="T90" fmla="*/ 12 w 1067"/>
                <a:gd name="T91" fmla="*/ 412 h 1066"/>
                <a:gd name="T92" fmla="*/ 28 w 1067"/>
                <a:gd name="T93" fmla="*/ 356 h 1066"/>
                <a:gd name="T94" fmla="*/ 50 w 1067"/>
                <a:gd name="T95" fmla="*/ 301 h 1066"/>
                <a:gd name="T96" fmla="*/ 79 w 1067"/>
                <a:gd name="T97" fmla="*/ 251 h 1066"/>
                <a:gd name="T98" fmla="*/ 114 w 1067"/>
                <a:gd name="T99" fmla="*/ 203 h 1066"/>
                <a:gd name="T100" fmla="*/ 156 w 1067"/>
                <a:gd name="T101" fmla="*/ 156 h 1066"/>
                <a:gd name="T102" fmla="*/ 201 w 1067"/>
                <a:gd name="T103" fmla="*/ 115 h 1066"/>
                <a:gd name="T104" fmla="*/ 250 w 1067"/>
                <a:gd name="T105" fmla="*/ 79 h 1066"/>
                <a:gd name="T106" fmla="*/ 301 w 1067"/>
                <a:gd name="T107" fmla="*/ 51 h 1066"/>
                <a:gd name="T108" fmla="*/ 355 w 1067"/>
                <a:gd name="T109" fmla="*/ 29 h 1066"/>
                <a:gd name="T110" fmla="*/ 411 w 1067"/>
                <a:gd name="T111" fmla="*/ 12 h 1066"/>
                <a:gd name="T112" fmla="*/ 471 w 1067"/>
                <a:gd name="T113" fmla="*/ 4 h 1066"/>
                <a:gd name="T114" fmla="*/ 532 w 1067"/>
                <a:gd name="T115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7" h="1066">
                  <a:moveTo>
                    <a:pt x="532" y="0"/>
                  </a:moveTo>
                  <a:lnTo>
                    <a:pt x="532" y="0"/>
                  </a:lnTo>
                  <a:lnTo>
                    <a:pt x="595" y="4"/>
                  </a:lnTo>
                  <a:lnTo>
                    <a:pt x="654" y="12"/>
                  </a:lnTo>
                  <a:lnTo>
                    <a:pt x="711" y="29"/>
                  </a:lnTo>
                  <a:lnTo>
                    <a:pt x="764" y="51"/>
                  </a:lnTo>
                  <a:lnTo>
                    <a:pt x="816" y="79"/>
                  </a:lnTo>
                  <a:lnTo>
                    <a:pt x="865" y="115"/>
                  </a:lnTo>
                  <a:lnTo>
                    <a:pt x="910" y="156"/>
                  </a:lnTo>
                  <a:lnTo>
                    <a:pt x="951" y="203"/>
                  </a:lnTo>
                  <a:lnTo>
                    <a:pt x="987" y="251"/>
                  </a:lnTo>
                  <a:lnTo>
                    <a:pt x="1016" y="303"/>
                  </a:lnTo>
                  <a:lnTo>
                    <a:pt x="1038" y="356"/>
                  </a:lnTo>
                  <a:lnTo>
                    <a:pt x="1054" y="412"/>
                  </a:lnTo>
                  <a:lnTo>
                    <a:pt x="1064" y="471"/>
                  </a:lnTo>
                  <a:lnTo>
                    <a:pt x="1067" y="533"/>
                  </a:lnTo>
                  <a:lnTo>
                    <a:pt x="1064" y="595"/>
                  </a:lnTo>
                  <a:lnTo>
                    <a:pt x="1054" y="654"/>
                  </a:lnTo>
                  <a:lnTo>
                    <a:pt x="1038" y="710"/>
                  </a:lnTo>
                  <a:lnTo>
                    <a:pt x="1016" y="765"/>
                  </a:lnTo>
                  <a:lnTo>
                    <a:pt x="987" y="816"/>
                  </a:lnTo>
                  <a:lnTo>
                    <a:pt x="951" y="863"/>
                  </a:lnTo>
                  <a:lnTo>
                    <a:pt x="910" y="910"/>
                  </a:lnTo>
                  <a:lnTo>
                    <a:pt x="865" y="951"/>
                  </a:lnTo>
                  <a:lnTo>
                    <a:pt x="816" y="987"/>
                  </a:lnTo>
                  <a:lnTo>
                    <a:pt x="764" y="1015"/>
                  </a:lnTo>
                  <a:lnTo>
                    <a:pt x="711" y="1037"/>
                  </a:lnTo>
                  <a:lnTo>
                    <a:pt x="654" y="1054"/>
                  </a:lnTo>
                  <a:lnTo>
                    <a:pt x="595" y="1062"/>
                  </a:lnTo>
                  <a:lnTo>
                    <a:pt x="532" y="1066"/>
                  </a:lnTo>
                  <a:lnTo>
                    <a:pt x="471" y="1062"/>
                  </a:lnTo>
                  <a:lnTo>
                    <a:pt x="411" y="1054"/>
                  </a:lnTo>
                  <a:lnTo>
                    <a:pt x="355" y="1037"/>
                  </a:lnTo>
                  <a:lnTo>
                    <a:pt x="301" y="1015"/>
                  </a:lnTo>
                  <a:lnTo>
                    <a:pt x="250" y="987"/>
                  </a:lnTo>
                  <a:lnTo>
                    <a:pt x="201" y="951"/>
                  </a:lnTo>
                  <a:lnTo>
                    <a:pt x="156" y="910"/>
                  </a:lnTo>
                  <a:lnTo>
                    <a:pt x="114" y="863"/>
                  </a:lnTo>
                  <a:lnTo>
                    <a:pt x="79" y="816"/>
                  </a:lnTo>
                  <a:lnTo>
                    <a:pt x="50" y="765"/>
                  </a:lnTo>
                  <a:lnTo>
                    <a:pt x="28" y="710"/>
                  </a:lnTo>
                  <a:lnTo>
                    <a:pt x="12" y="654"/>
                  </a:lnTo>
                  <a:lnTo>
                    <a:pt x="2" y="595"/>
                  </a:lnTo>
                  <a:lnTo>
                    <a:pt x="0" y="533"/>
                  </a:lnTo>
                  <a:lnTo>
                    <a:pt x="2" y="471"/>
                  </a:lnTo>
                  <a:lnTo>
                    <a:pt x="12" y="412"/>
                  </a:lnTo>
                  <a:lnTo>
                    <a:pt x="28" y="356"/>
                  </a:lnTo>
                  <a:lnTo>
                    <a:pt x="50" y="301"/>
                  </a:lnTo>
                  <a:lnTo>
                    <a:pt x="79" y="251"/>
                  </a:lnTo>
                  <a:lnTo>
                    <a:pt x="114" y="203"/>
                  </a:lnTo>
                  <a:lnTo>
                    <a:pt x="156" y="156"/>
                  </a:lnTo>
                  <a:lnTo>
                    <a:pt x="201" y="115"/>
                  </a:lnTo>
                  <a:lnTo>
                    <a:pt x="250" y="79"/>
                  </a:lnTo>
                  <a:lnTo>
                    <a:pt x="301" y="51"/>
                  </a:lnTo>
                  <a:lnTo>
                    <a:pt x="355" y="29"/>
                  </a:lnTo>
                  <a:lnTo>
                    <a:pt x="411" y="12"/>
                  </a:lnTo>
                  <a:lnTo>
                    <a:pt x="471" y="4"/>
                  </a:lnTo>
                  <a:lnTo>
                    <a:pt x="5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676" y="1284"/>
              <a:ext cx="401" cy="399"/>
            </a:xfrm>
            <a:custGeom>
              <a:avLst/>
              <a:gdLst>
                <a:gd name="T0" fmla="*/ 874 w 1602"/>
                <a:gd name="T1" fmla="*/ 2 h 1599"/>
                <a:gd name="T2" fmla="*/ 1012 w 1602"/>
                <a:gd name="T3" fmla="*/ 26 h 1599"/>
                <a:gd name="T4" fmla="*/ 1140 w 1602"/>
                <a:gd name="T5" fmla="*/ 72 h 1599"/>
                <a:gd name="T6" fmla="*/ 1259 w 1602"/>
                <a:gd name="T7" fmla="*/ 141 h 1599"/>
                <a:gd name="T8" fmla="*/ 1367 w 1602"/>
                <a:gd name="T9" fmla="*/ 234 h 1599"/>
                <a:gd name="T10" fmla="*/ 1460 w 1602"/>
                <a:gd name="T11" fmla="*/ 343 h 1599"/>
                <a:gd name="T12" fmla="*/ 1530 w 1602"/>
                <a:gd name="T13" fmla="*/ 461 h 1599"/>
                <a:gd name="T14" fmla="*/ 1576 w 1602"/>
                <a:gd name="T15" fmla="*/ 589 h 1599"/>
                <a:gd name="T16" fmla="*/ 1599 w 1602"/>
                <a:gd name="T17" fmla="*/ 727 h 1599"/>
                <a:gd name="T18" fmla="*/ 1599 w 1602"/>
                <a:gd name="T19" fmla="*/ 872 h 1599"/>
                <a:gd name="T20" fmla="*/ 1576 w 1602"/>
                <a:gd name="T21" fmla="*/ 1010 h 1599"/>
                <a:gd name="T22" fmla="*/ 1530 w 1602"/>
                <a:gd name="T23" fmla="*/ 1138 h 1599"/>
                <a:gd name="T24" fmla="*/ 1460 w 1602"/>
                <a:gd name="T25" fmla="*/ 1256 h 1599"/>
                <a:gd name="T26" fmla="*/ 1367 w 1602"/>
                <a:gd name="T27" fmla="*/ 1365 h 1599"/>
                <a:gd name="T28" fmla="*/ 1259 w 1602"/>
                <a:gd name="T29" fmla="*/ 1457 h 1599"/>
                <a:gd name="T30" fmla="*/ 1140 w 1602"/>
                <a:gd name="T31" fmla="*/ 1527 h 1599"/>
                <a:gd name="T32" fmla="*/ 1012 w 1602"/>
                <a:gd name="T33" fmla="*/ 1573 h 1599"/>
                <a:gd name="T34" fmla="*/ 874 w 1602"/>
                <a:gd name="T35" fmla="*/ 1596 h 1599"/>
                <a:gd name="T36" fmla="*/ 728 w 1602"/>
                <a:gd name="T37" fmla="*/ 1596 h 1599"/>
                <a:gd name="T38" fmla="*/ 591 w 1602"/>
                <a:gd name="T39" fmla="*/ 1573 h 1599"/>
                <a:gd name="T40" fmla="*/ 463 w 1602"/>
                <a:gd name="T41" fmla="*/ 1527 h 1599"/>
                <a:gd name="T42" fmla="*/ 345 w 1602"/>
                <a:gd name="T43" fmla="*/ 1457 h 1599"/>
                <a:gd name="T44" fmla="*/ 235 w 1602"/>
                <a:gd name="T45" fmla="*/ 1365 h 1599"/>
                <a:gd name="T46" fmla="*/ 142 w 1602"/>
                <a:gd name="T47" fmla="*/ 1256 h 1599"/>
                <a:gd name="T48" fmla="*/ 73 w 1602"/>
                <a:gd name="T49" fmla="*/ 1138 h 1599"/>
                <a:gd name="T50" fmla="*/ 27 w 1602"/>
                <a:gd name="T51" fmla="*/ 1010 h 1599"/>
                <a:gd name="T52" fmla="*/ 4 w 1602"/>
                <a:gd name="T53" fmla="*/ 872 h 1599"/>
                <a:gd name="T54" fmla="*/ 4 w 1602"/>
                <a:gd name="T55" fmla="*/ 727 h 1599"/>
                <a:gd name="T56" fmla="*/ 27 w 1602"/>
                <a:gd name="T57" fmla="*/ 589 h 1599"/>
                <a:gd name="T58" fmla="*/ 73 w 1602"/>
                <a:gd name="T59" fmla="*/ 461 h 1599"/>
                <a:gd name="T60" fmla="*/ 142 w 1602"/>
                <a:gd name="T61" fmla="*/ 343 h 1599"/>
                <a:gd name="T62" fmla="*/ 235 w 1602"/>
                <a:gd name="T63" fmla="*/ 234 h 1599"/>
                <a:gd name="T64" fmla="*/ 345 w 1602"/>
                <a:gd name="T65" fmla="*/ 141 h 1599"/>
                <a:gd name="T66" fmla="*/ 463 w 1602"/>
                <a:gd name="T67" fmla="*/ 72 h 1599"/>
                <a:gd name="T68" fmla="*/ 591 w 1602"/>
                <a:gd name="T69" fmla="*/ 26 h 1599"/>
                <a:gd name="T70" fmla="*/ 728 w 1602"/>
                <a:gd name="T71" fmla="*/ 2 h 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2" h="1599">
                  <a:moveTo>
                    <a:pt x="802" y="0"/>
                  </a:moveTo>
                  <a:lnTo>
                    <a:pt x="874" y="2"/>
                  </a:lnTo>
                  <a:lnTo>
                    <a:pt x="943" y="12"/>
                  </a:lnTo>
                  <a:lnTo>
                    <a:pt x="1012" y="26"/>
                  </a:lnTo>
                  <a:lnTo>
                    <a:pt x="1076" y="46"/>
                  </a:lnTo>
                  <a:lnTo>
                    <a:pt x="1140" y="72"/>
                  </a:lnTo>
                  <a:lnTo>
                    <a:pt x="1200" y="104"/>
                  </a:lnTo>
                  <a:lnTo>
                    <a:pt x="1259" y="141"/>
                  </a:lnTo>
                  <a:lnTo>
                    <a:pt x="1315" y="185"/>
                  </a:lnTo>
                  <a:lnTo>
                    <a:pt x="1367" y="234"/>
                  </a:lnTo>
                  <a:lnTo>
                    <a:pt x="1417" y="288"/>
                  </a:lnTo>
                  <a:lnTo>
                    <a:pt x="1460" y="343"/>
                  </a:lnTo>
                  <a:lnTo>
                    <a:pt x="1498" y="401"/>
                  </a:lnTo>
                  <a:lnTo>
                    <a:pt x="1530" y="461"/>
                  </a:lnTo>
                  <a:lnTo>
                    <a:pt x="1555" y="524"/>
                  </a:lnTo>
                  <a:lnTo>
                    <a:pt x="1576" y="589"/>
                  </a:lnTo>
                  <a:lnTo>
                    <a:pt x="1591" y="657"/>
                  </a:lnTo>
                  <a:lnTo>
                    <a:pt x="1599" y="727"/>
                  </a:lnTo>
                  <a:lnTo>
                    <a:pt x="1602" y="800"/>
                  </a:lnTo>
                  <a:lnTo>
                    <a:pt x="1599" y="872"/>
                  </a:lnTo>
                  <a:lnTo>
                    <a:pt x="1591" y="941"/>
                  </a:lnTo>
                  <a:lnTo>
                    <a:pt x="1576" y="1010"/>
                  </a:lnTo>
                  <a:lnTo>
                    <a:pt x="1555" y="1074"/>
                  </a:lnTo>
                  <a:lnTo>
                    <a:pt x="1530" y="1138"/>
                  </a:lnTo>
                  <a:lnTo>
                    <a:pt x="1498" y="1197"/>
                  </a:lnTo>
                  <a:lnTo>
                    <a:pt x="1460" y="1256"/>
                  </a:lnTo>
                  <a:lnTo>
                    <a:pt x="1417" y="1311"/>
                  </a:lnTo>
                  <a:lnTo>
                    <a:pt x="1367" y="1365"/>
                  </a:lnTo>
                  <a:lnTo>
                    <a:pt x="1315" y="1413"/>
                  </a:lnTo>
                  <a:lnTo>
                    <a:pt x="1259" y="1457"/>
                  </a:lnTo>
                  <a:lnTo>
                    <a:pt x="1200" y="1495"/>
                  </a:lnTo>
                  <a:lnTo>
                    <a:pt x="1140" y="1527"/>
                  </a:lnTo>
                  <a:lnTo>
                    <a:pt x="1076" y="1552"/>
                  </a:lnTo>
                  <a:lnTo>
                    <a:pt x="1012" y="1573"/>
                  </a:lnTo>
                  <a:lnTo>
                    <a:pt x="943" y="1588"/>
                  </a:lnTo>
                  <a:lnTo>
                    <a:pt x="874" y="1596"/>
                  </a:lnTo>
                  <a:lnTo>
                    <a:pt x="802" y="1599"/>
                  </a:lnTo>
                  <a:lnTo>
                    <a:pt x="728" y="1596"/>
                  </a:lnTo>
                  <a:lnTo>
                    <a:pt x="659" y="1588"/>
                  </a:lnTo>
                  <a:lnTo>
                    <a:pt x="591" y="1573"/>
                  </a:lnTo>
                  <a:lnTo>
                    <a:pt x="525" y="1552"/>
                  </a:lnTo>
                  <a:lnTo>
                    <a:pt x="463" y="1527"/>
                  </a:lnTo>
                  <a:lnTo>
                    <a:pt x="402" y="1495"/>
                  </a:lnTo>
                  <a:lnTo>
                    <a:pt x="345" y="1457"/>
                  </a:lnTo>
                  <a:lnTo>
                    <a:pt x="288" y="1413"/>
                  </a:lnTo>
                  <a:lnTo>
                    <a:pt x="235" y="1365"/>
                  </a:lnTo>
                  <a:lnTo>
                    <a:pt x="186" y="1311"/>
                  </a:lnTo>
                  <a:lnTo>
                    <a:pt x="142" y="1256"/>
                  </a:lnTo>
                  <a:lnTo>
                    <a:pt x="105" y="1197"/>
                  </a:lnTo>
                  <a:lnTo>
                    <a:pt x="73" y="1138"/>
                  </a:lnTo>
                  <a:lnTo>
                    <a:pt x="46" y="1074"/>
                  </a:lnTo>
                  <a:lnTo>
                    <a:pt x="27" y="1010"/>
                  </a:lnTo>
                  <a:lnTo>
                    <a:pt x="12" y="941"/>
                  </a:lnTo>
                  <a:lnTo>
                    <a:pt x="4" y="872"/>
                  </a:lnTo>
                  <a:lnTo>
                    <a:pt x="0" y="800"/>
                  </a:lnTo>
                  <a:lnTo>
                    <a:pt x="4" y="727"/>
                  </a:lnTo>
                  <a:lnTo>
                    <a:pt x="12" y="657"/>
                  </a:lnTo>
                  <a:lnTo>
                    <a:pt x="27" y="589"/>
                  </a:lnTo>
                  <a:lnTo>
                    <a:pt x="46" y="524"/>
                  </a:lnTo>
                  <a:lnTo>
                    <a:pt x="73" y="461"/>
                  </a:lnTo>
                  <a:lnTo>
                    <a:pt x="105" y="401"/>
                  </a:lnTo>
                  <a:lnTo>
                    <a:pt x="142" y="343"/>
                  </a:lnTo>
                  <a:lnTo>
                    <a:pt x="186" y="288"/>
                  </a:lnTo>
                  <a:lnTo>
                    <a:pt x="235" y="234"/>
                  </a:lnTo>
                  <a:lnTo>
                    <a:pt x="288" y="185"/>
                  </a:lnTo>
                  <a:lnTo>
                    <a:pt x="345" y="141"/>
                  </a:lnTo>
                  <a:lnTo>
                    <a:pt x="402" y="104"/>
                  </a:lnTo>
                  <a:lnTo>
                    <a:pt x="463" y="72"/>
                  </a:lnTo>
                  <a:lnTo>
                    <a:pt x="525" y="46"/>
                  </a:lnTo>
                  <a:lnTo>
                    <a:pt x="591" y="26"/>
                  </a:lnTo>
                  <a:lnTo>
                    <a:pt x="659" y="12"/>
                  </a:lnTo>
                  <a:lnTo>
                    <a:pt x="728" y="2"/>
                  </a:lnTo>
                  <a:lnTo>
                    <a:pt x="80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3043" y="1151"/>
              <a:ext cx="267" cy="266"/>
            </a:xfrm>
            <a:custGeom>
              <a:avLst/>
              <a:gdLst>
                <a:gd name="T0" fmla="*/ 534 w 1068"/>
                <a:gd name="T1" fmla="*/ 0 h 1066"/>
                <a:gd name="T2" fmla="*/ 534 w 1068"/>
                <a:gd name="T3" fmla="*/ 0 h 1066"/>
                <a:gd name="T4" fmla="*/ 596 w 1068"/>
                <a:gd name="T5" fmla="*/ 4 h 1066"/>
                <a:gd name="T6" fmla="*/ 655 w 1068"/>
                <a:gd name="T7" fmla="*/ 12 h 1066"/>
                <a:gd name="T8" fmla="*/ 711 w 1068"/>
                <a:gd name="T9" fmla="*/ 29 h 1066"/>
                <a:gd name="T10" fmla="*/ 766 w 1068"/>
                <a:gd name="T11" fmla="*/ 51 h 1066"/>
                <a:gd name="T12" fmla="*/ 817 w 1068"/>
                <a:gd name="T13" fmla="*/ 79 h 1066"/>
                <a:gd name="T14" fmla="*/ 865 w 1068"/>
                <a:gd name="T15" fmla="*/ 115 h 1066"/>
                <a:gd name="T16" fmla="*/ 911 w 1068"/>
                <a:gd name="T17" fmla="*/ 156 h 1066"/>
                <a:gd name="T18" fmla="*/ 953 w 1068"/>
                <a:gd name="T19" fmla="*/ 203 h 1066"/>
                <a:gd name="T20" fmla="*/ 988 w 1068"/>
                <a:gd name="T21" fmla="*/ 251 h 1066"/>
                <a:gd name="T22" fmla="*/ 1016 w 1068"/>
                <a:gd name="T23" fmla="*/ 303 h 1066"/>
                <a:gd name="T24" fmla="*/ 1039 w 1068"/>
                <a:gd name="T25" fmla="*/ 356 h 1066"/>
                <a:gd name="T26" fmla="*/ 1055 w 1068"/>
                <a:gd name="T27" fmla="*/ 412 h 1066"/>
                <a:gd name="T28" fmla="*/ 1064 w 1068"/>
                <a:gd name="T29" fmla="*/ 471 h 1066"/>
                <a:gd name="T30" fmla="*/ 1068 w 1068"/>
                <a:gd name="T31" fmla="*/ 533 h 1066"/>
                <a:gd name="T32" fmla="*/ 1064 w 1068"/>
                <a:gd name="T33" fmla="*/ 595 h 1066"/>
                <a:gd name="T34" fmla="*/ 1055 w 1068"/>
                <a:gd name="T35" fmla="*/ 654 h 1066"/>
                <a:gd name="T36" fmla="*/ 1039 w 1068"/>
                <a:gd name="T37" fmla="*/ 710 h 1066"/>
                <a:gd name="T38" fmla="*/ 1016 w 1068"/>
                <a:gd name="T39" fmla="*/ 765 h 1066"/>
                <a:gd name="T40" fmla="*/ 988 w 1068"/>
                <a:gd name="T41" fmla="*/ 816 h 1066"/>
                <a:gd name="T42" fmla="*/ 953 w 1068"/>
                <a:gd name="T43" fmla="*/ 863 h 1066"/>
                <a:gd name="T44" fmla="*/ 911 w 1068"/>
                <a:gd name="T45" fmla="*/ 910 h 1066"/>
                <a:gd name="T46" fmla="*/ 865 w 1068"/>
                <a:gd name="T47" fmla="*/ 951 h 1066"/>
                <a:gd name="T48" fmla="*/ 817 w 1068"/>
                <a:gd name="T49" fmla="*/ 987 h 1066"/>
                <a:gd name="T50" fmla="*/ 766 w 1068"/>
                <a:gd name="T51" fmla="*/ 1015 h 1066"/>
                <a:gd name="T52" fmla="*/ 711 w 1068"/>
                <a:gd name="T53" fmla="*/ 1037 h 1066"/>
                <a:gd name="T54" fmla="*/ 655 w 1068"/>
                <a:gd name="T55" fmla="*/ 1054 h 1066"/>
                <a:gd name="T56" fmla="*/ 596 w 1068"/>
                <a:gd name="T57" fmla="*/ 1062 h 1066"/>
                <a:gd name="T58" fmla="*/ 534 w 1068"/>
                <a:gd name="T59" fmla="*/ 1066 h 1066"/>
                <a:gd name="T60" fmla="*/ 471 w 1068"/>
                <a:gd name="T61" fmla="*/ 1062 h 1066"/>
                <a:gd name="T62" fmla="*/ 413 w 1068"/>
                <a:gd name="T63" fmla="*/ 1054 h 1066"/>
                <a:gd name="T64" fmla="*/ 356 w 1068"/>
                <a:gd name="T65" fmla="*/ 1037 h 1066"/>
                <a:gd name="T66" fmla="*/ 301 w 1068"/>
                <a:gd name="T67" fmla="*/ 1015 h 1066"/>
                <a:gd name="T68" fmla="*/ 251 w 1068"/>
                <a:gd name="T69" fmla="*/ 987 h 1066"/>
                <a:gd name="T70" fmla="*/ 202 w 1068"/>
                <a:gd name="T71" fmla="*/ 951 h 1066"/>
                <a:gd name="T72" fmla="*/ 156 w 1068"/>
                <a:gd name="T73" fmla="*/ 910 h 1066"/>
                <a:gd name="T74" fmla="*/ 115 w 1068"/>
                <a:gd name="T75" fmla="*/ 863 h 1066"/>
                <a:gd name="T76" fmla="*/ 79 w 1068"/>
                <a:gd name="T77" fmla="*/ 816 h 1066"/>
                <a:gd name="T78" fmla="*/ 51 w 1068"/>
                <a:gd name="T79" fmla="*/ 765 h 1066"/>
                <a:gd name="T80" fmla="*/ 29 w 1068"/>
                <a:gd name="T81" fmla="*/ 710 h 1066"/>
                <a:gd name="T82" fmla="*/ 13 w 1068"/>
                <a:gd name="T83" fmla="*/ 654 h 1066"/>
                <a:gd name="T84" fmla="*/ 3 w 1068"/>
                <a:gd name="T85" fmla="*/ 595 h 1066"/>
                <a:gd name="T86" fmla="*/ 0 w 1068"/>
                <a:gd name="T87" fmla="*/ 533 h 1066"/>
                <a:gd name="T88" fmla="*/ 3 w 1068"/>
                <a:gd name="T89" fmla="*/ 471 h 1066"/>
                <a:gd name="T90" fmla="*/ 13 w 1068"/>
                <a:gd name="T91" fmla="*/ 412 h 1066"/>
                <a:gd name="T92" fmla="*/ 29 w 1068"/>
                <a:gd name="T93" fmla="*/ 356 h 1066"/>
                <a:gd name="T94" fmla="*/ 51 w 1068"/>
                <a:gd name="T95" fmla="*/ 301 h 1066"/>
                <a:gd name="T96" fmla="*/ 79 w 1068"/>
                <a:gd name="T97" fmla="*/ 251 h 1066"/>
                <a:gd name="T98" fmla="*/ 115 w 1068"/>
                <a:gd name="T99" fmla="*/ 203 h 1066"/>
                <a:gd name="T100" fmla="*/ 156 w 1068"/>
                <a:gd name="T101" fmla="*/ 156 h 1066"/>
                <a:gd name="T102" fmla="*/ 202 w 1068"/>
                <a:gd name="T103" fmla="*/ 115 h 1066"/>
                <a:gd name="T104" fmla="*/ 251 w 1068"/>
                <a:gd name="T105" fmla="*/ 79 h 1066"/>
                <a:gd name="T106" fmla="*/ 301 w 1068"/>
                <a:gd name="T107" fmla="*/ 51 h 1066"/>
                <a:gd name="T108" fmla="*/ 356 w 1068"/>
                <a:gd name="T109" fmla="*/ 29 h 1066"/>
                <a:gd name="T110" fmla="*/ 413 w 1068"/>
                <a:gd name="T111" fmla="*/ 12 h 1066"/>
                <a:gd name="T112" fmla="*/ 471 w 1068"/>
                <a:gd name="T113" fmla="*/ 4 h 1066"/>
                <a:gd name="T114" fmla="*/ 534 w 1068"/>
                <a:gd name="T115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8" h="1066">
                  <a:moveTo>
                    <a:pt x="534" y="0"/>
                  </a:moveTo>
                  <a:lnTo>
                    <a:pt x="534" y="0"/>
                  </a:lnTo>
                  <a:lnTo>
                    <a:pt x="596" y="4"/>
                  </a:lnTo>
                  <a:lnTo>
                    <a:pt x="655" y="12"/>
                  </a:lnTo>
                  <a:lnTo>
                    <a:pt x="711" y="29"/>
                  </a:lnTo>
                  <a:lnTo>
                    <a:pt x="766" y="51"/>
                  </a:lnTo>
                  <a:lnTo>
                    <a:pt x="817" y="79"/>
                  </a:lnTo>
                  <a:lnTo>
                    <a:pt x="865" y="115"/>
                  </a:lnTo>
                  <a:lnTo>
                    <a:pt x="911" y="156"/>
                  </a:lnTo>
                  <a:lnTo>
                    <a:pt x="953" y="203"/>
                  </a:lnTo>
                  <a:lnTo>
                    <a:pt x="988" y="251"/>
                  </a:lnTo>
                  <a:lnTo>
                    <a:pt x="1016" y="303"/>
                  </a:lnTo>
                  <a:lnTo>
                    <a:pt x="1039" y="356"/>
                  </a:lnTo>
                  <a:lnTo>
                    <a:pt x="1055" y="412"/>
                  </a:lnTo>
                  <a:lnTo>
                    <a:pt x="1064" y="471"/>
                  </a:lnTo>
                  <a:lnTo>
                    <a:pt x="1068" y="533"/>
                  </a:lnTo>
                  <a:lnTo>
                    <a:pt x="1064" y="595"/>
                  </a:lnTo>
                  <a:lnTo>
                    <a:pt x="1055" y="654"/>
                  </a:lnTo>
                  <a:lnTo>
                    <a:pt x="1039" y="710"/>
                  </a:lnTo>
                  <a:lnTo>
                    <a:pt x="1016" y="765"/>
                  </a:lnTo>
                  <a:lnTo>
                    <a:pt x="988" y="816"/>
                  </a:lnTo>
                  <a:lnTo>
                    <a:pt x="953" y="863"/>
                  </a:lnTo>
                  <a:lnTo>
                    <a:pt x="911" y="910"/>
                  </a:lnTo>
                  <a:lnTo>
                    <a:pt x="865" y="951"/>
                  </a:lnTo>
                  <a:lnTo>
                    <a:pt x="817" y="987"/>
                  </a:lnTo>
                  <a:lnTo>
                    <a:pt x="766" y="1015"/>
                  </a:lnTo>
                  <a:lnTo>
                    <a:pt x="711" y="1037"/>
                  </a:lnTo>
                  <a:lnTo>
                    <a:pt x="655" y="1054"/>
                  </a:lnTo>
                  <a:lnTo>
                    <a:pt x="596" y="1062"/>
                  </a:lnTo>
                  <a:lnTo>
                    <a:pt x="534" y="1066"/>
                  </a:lnTo>
                  <a:lnTo>
                    <a:pt x="471" y="1062"/>
                  </a:lnTo>
                  <a:lnTo>
                    <a:pt x="413" y="1054"/>
                  </a:lnTo>
                  <a:lnTo>
                    <a:pt x="356" y="1037"/>
                  </a:lnTo>
                  <a:lnTo>
                    <a:pt x="301" y="1015"/>
                  </a:lnTo>
                  <a:lnTo>
                    <a:pt x="251" y="987"/>
                  </a:lnTo>
                  <a:lnTo>
                    <a:pt x="202" y="951"/>
                  </a:lnTo>
                  <a:lnTo>
                    <a:pt x="156" y="910"/>
                  </a:lnTo>
                  <a:lnTo>
                    <a:pt x="115" y="863"/>
                  </a:lnTo>
                  <a:lnTo>
                    <a:pt x="79" y="816"/>
                  </a:lnTo>
                  <a:lnTo>
                    <a:pt x="51" y="765"/>
                  </a:lnTo>
                  <a:lnTo>
                    <a:pt x="29" y="710"/>
                  </a:lnTo>
                  <a:lnTo>
                    <a:pt x="13" y="654"/>
                  </a:lnTo>
                  <a:lnTo>
                    <a:pt x="3" y="595"/>
                  </a:lnTo>
                  <a:lnTo>
                    <a:pt x="0" y="533"/>
                  </a:lnTo>
                  <a:lnTo>
                    <a:pt x="3" y="471"/>
                  </a:lnTo>
                  <a:lnTo>
                    <a:pt x="13" y="412"/>
                  </a:lnTo>
                  <a:lnTo>
                    <a:pt x="29" y="356"/>
                  </a:lnTo>
                  <a:lnTo>
                    <a:pt x="51" y="301"/>
                  </a:lnTo>
                  <a:lnTo>
                    <a:pt x="79" y="251"/>
                  </a:lnTo>
                  <a:lnTo>
                    <a:pt x="115" y="203"/>
                  </a:lnTo>
                  <a:lnTo>
                    <a:pt x="156" y="156"/>
                  </a:lnTo>
                  <a:lnTo>
                    <a:pt x="202" y="115"/>
                  </a:lnTo>
                  <a:lnTo>
                    <a:pt x="251" y="79"/>
                  </a:lnTo>
                  <a:lnTo>
                    <a:pt x="301" y="51"/>
                  </a:lnTo>
                  <a:lnTo>
                    <a:pt x="356" y="29"/>
                  </a:lnTo>
                  <a:lnTo>
                    <a:pt x="413" y="12"/>
                  </a:lnTo>
                  <a:lnTo>
                    <a:pt x="471" y="4"/>
                  </a:lnTo>
                  <a:lnTo>
                    <a:pt x="5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068" y="1417"/>
              <a:ext cx="309" cy="266"/>
            </a:xfrm>
            <a:custGeom>
              <a:avLst/>
              <a:gdLst>
                <a:gd name="T0" fmla="*/ 1012 w 1238"/>
                <a:gd name="T1" fmla="*/ 4 h 1066"/>
                <a:gd name="T2" fmla="*/ 1072 w 1238"/>
                <a:gd name="T3" fmla="*/ 29 h 1066"/>
                <a:gd name="T4" fmla="*/ 1122 w 1238"/>
                <a:gd name="T5" fmla="*/ 82 h 1066"/>
                <a:gd name="T6" fmla="*/ 1164 w 1238"/>
                <a:gd name="T7" fmla="*/ 160 h 1066"/>
                <a:gd name="T8" fmla="*/ 1197 w 1238"/>
                <a:gd name="T9" fmla="*/ 264 h 1066"/>
                <a:gd name="T10" fmla="*/ 1220 w 1238"/>
                <a:gd name="T11" fmla="*/ 395 h 1066"/>
                <a:gd name="T12" fmla="*/ 1233 w 1238"/>
                <a:gd name="T13" fmla="*/ 552 h 1066"/>
                <a:gd name="T14" fmla="*/ 1238 w 1238"/>
                <a:gd name="T15" fmla="*/ 735 h 1066"/>
                <a:gd name="T16" fmla="*/ 1228 w 1238"/>
                <a:gd name="T17" fmla="*/ 821 h 1066"/>
                <a:gd name="T18" fmla="*/ 1199 w 1238"/>
                <a:gd name="T19" fmla="*/ 895 h 1066"/>
                <a:gd name="T20" fmla="*/ 1151 w 1238"/>
                <a:gd name="T21" fmla="*/ 956 h 1066"/>
                <a:gd name="T22" fmla="*/ 1081 w 1238"/>
                <a:gd name="T23" fmla="*/ 1007 h 1066"/>
                <a:gd name="T24" fmla="*/ 990 w 1238"/>
                <a:gd name="T25" fmla="*/ 1045 h 1066"/>
                <a:gd name="T26" fmla="*/ 889 w 1238"/>
                <a:gd name="T27" fmla="*/ 1063 h 1066"/>
                <a:gd name="T28" fmla="*/ 554 w 1238"/>
                <a:gd name="T29" fmla="*/ 1066 h 1066"/>
                <a:gd name="T30" fmla="*/ 452 w 1238"/>
                <a:gd name="T31" fmla="*/ 964 h 1066"/>
                <a:gd name="T32" fmla="*/ 338 w 1238"/>
                <a:gd name="T33" fmla="*/ 886 h 1066"/>
                <a:gd name="T34" fmla="*/ 212 w 1238"/>
                <a:gd name="T35" fmla="*/ 834 h 1066"/>
                <a:gd name="T36" fmla="*/ 74 w 1238"/>
                <a:gd name="T37" fmla="*/ 805 h 1066"/>
                <a:gd name="T38" fmla="*/ 46 w 1238"/>
                <a:gd name="T39" fmla="*/ 729 h 1066"/>
                <a:gd name="T40" fmla="*/ 114 w 1238"/>
                <a:gd name="T41" fmla="*/ 582 h 1066"/>
                <a:gd name="T42" fmla="*/ 156 w 1238"/>
                <a:gd name="T43" fmla="*/ 428 h 1066"/>
                <a:gd name="T44" fmla="*/ 170 w 1238"/>
                <a:gd name="T45" fmla="*/ 267 h 1066"/>
                <a:gd name="T46" fmla="*/ 165 w 1238"/>
                <a:gd name="T47" fmla="*/ 178 h 1066"/>
                <a:gd name="T48" fmla="*/ 228 w 1238"/>
                <a:gd name="T49" fmla="*/ 150 h 1066"/>
                <a:gd name="T50" fmla="*/ 367 w 1238"/>
                <a:gd name="T51" fmla="*/ 174 h 1066"/>
                <a:gd name="T52" fmla="*/ 499 w 1238"/>
                <a:gd name="T53" fmla="*/ 174 h 1066"/>
                <a:gd name="T54" fmla="*/ 622 w 1238"/>
                <a:gd name="T55" fmla="*/ 152 h 1066"/>
                <a:gd name="T56" fmla="*/ 745 w 1238"/>
                <a:gd name="T57" fmla="*/ 110 h 1066"/>
                <a:gd name="T58" fmla="*/ 846 w 1238"/>
                <a:gd name="T59" fmla="*/ 66 h 1066"/>
                <a:gd name="T60" fmla="*/ 917 w 1238"/>
                <a:gd name="T61" fmla="*/ 28 h 1066"/>
                <a:gd name="T62" fmla="*/ 958 w 1238"/>
                <a:gd name="T63" fmla="*/ 7 h 1066"/>
                <a:gd name="T64" fmla="*/ 979 w 1238"/>
                <a:gd name="T65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8" h="1066">
                  <a:moveTo>
                    <a:pt x="979" y="0"/>
                  </a:moveTo>
                  <a:lnTo>
                    <a:pt x="1012" y="4"/>
                  </a:lnTo>
                  <a:lnTo>
                    <a:pt x="1044" y="13"/>
                  </a:lnTo>
                  <a:lnTo>
                    <a:pt x="1072" y="29"/>
                  </a:lnTo>
                  <a:lnTo>
                    <a:pt x="1099" y="52"/>
                  </a:lnTo>
                  <a:lnTo>
                    <a:pt x="1122" y="82"/>
                  </a:lnTo>
                  <a:lnTo>
                    <a:pt x="1144" y="117"/>
                  </a:lnTo>
                  <a:lnTo>
                    <a:pt x="1164" y="160"/>
                  </a:lnTo>
                  <a:lnTo>
                    <a:pt x="1181" y="208"/>
                  </a:lnTo>
                  <a:lnTo>
                    <a:pt x="1197" y="264"/>
                  </a:lnTo>
                  <a:lnTo>
                    <a:pt x="1209" y="327"/>
                  </a:lnTo>
                  <a:lnTo>
                    <a:pt x="1220" y="395"/>
                  </a:lnTo>
                  <a:lnTo>
                    <a:pt x="1227" y="471"/>
                  </a:lnTo>
                  <a:lnTo>
                    <a:pt x="1233" y="552"/>
                  </a:lnTo>
                  <a:lnTo>
                    <a:pt x="1237" y="640"/>
                  </a:lnTo>
                  <a:lnTo>
                    <a:pt x="1238" y="735"/>
                  </a:lnTo>
                  <a:lnTo>
                    <a:pt x="1236" y="779"/>
                  </a:lnTo>
                  <a:lnTo>
                    <a:pt x="1228" y="821"/>
                  </a:lnTo>
                  <a:lnTo>
                    <a:pt x="1216" y="860"/>
                  </a:lnTo>
                  <a:lnTo>
                    <a:pt x="1199" y="895"/>
                  </a:lnTo>
                  <a:lnTo>
                    <a:pt x="1178" y="927"/>
                  </a:lnTo>
                  <a:lnTo>
                    <a:pt x="1151" y="956"/>
                  </a:lnTo>
                  <a:lnTo>
                    <a:pt x="1121" y="981"/>
                  </a:lnTo>
                  <a:lnTo>
                    <a:pt x="1081" y="1007"/>
                  </a:lnTo>
                  <a:lnTo>
                    <a:pt x="1037" y="1028"/>
                  </a:lnTo>
                  <a:lnTo>
                    <a:pt x="990" y="1045"/>
                  </a:lnTo>
                  <a:lnTo>
                    <a:pt x="941" y="1056"/>
                  </a:lnTo>
                  <a:lnTo>
                    <a:pt x="889" y="1063"/>
                  </a:lnTo>
                  <a:lnTo>
                    <a:pt x="832" y="1066"/>
                  </a:lnTo>
                  <a:lnTo>
                    <a:pt x="554" y="1066"/>
                  </a:lnTo>
                  <a:lnTo>
                    <a:pt x="504" y="1012"/>
                  </a:lnTo>
                  <a:lnTo>
                    <a:pt x="452" y="964"/>
                  </a:lnTo>
                  <a:lnTo>
                    <a:pt x="396" y="922"/>
                  </a:lnTo>
                  <a:lnTo>
                    <a:pt x="338" y="886"/>
                  </a:lnTo>
                  <a:lnTo>
                    <a:pt x="277" y="857"/>
                  </a:lnTo>
                  <a:lnTo>
                    <a:pt x="212" y="834"/>
                  </a:lnTo>
                  <a:lnTo>
                    <a:pt x="145" y="816"/>
                  </a:lnTo>
                  <a:lnTo>
                    <a:pt x="74" y="805"/>
                  </a:lnTo>
                  <a:lnTo>
                    <a:pt x="0" y="800"/>
                  </a:lnTo>
                  <a:lnTo>
                    <a:pt x="46" y="729"/>
                  </a:lnTo>
                  <a:lnTo>
                    <a:pt x="84" y="656"/>
                  </a:lnTo>
                  <a:lnTo>
                    <a:pt x="114" y="582"/>
                  </a:lnTo>
                  <a:lnTo>
                    <a:pt x="138" y="506"/>
                  </a:lnTo>
                  <a:lnTo>
                    <a:pt x="156" y="428"/>
                  </a:lnTo>
                  <a:lnTo>
                    <a:pt x="167" y="349"/>
                  </a:lnTo>
                  <a:lnTo>
                    <a:pt x="170" y="267"/>
                  </a:lnTo>
                  <a:lnTo>
                    <a:pt x="169" y="224"/>
                  </a:lnTo>
                  <a:lnTo>
                    <a:pt x="165" y="178"/>
                  </a:lnTo>
                  <a:lnTo>
                    <a:pt x="159" y="129"/>
                  </a:lnTo>
                  <a:lnTo>
                    <a:pt x="228" y="150"/>
                  </a:lnTo>
                  <a:lnTo>
                    <a:pt x="297" y="164"/>
                  </a:lnTo>
                  <a:lnTo>
                    <a:pt x="367" y="174"/>
                  </a:lnTo>
                  <a:lnTo>
                    <a:pt x="437" y="177"/>
                  </a:lnTo>
                  <a:lnTo>
                    <a:pt x="499" y="174"/>
                  </a:lnTo>
                  <a:lnTo>
                    <a:pt x="560" y="166"/>
                  </a:lnTo>
                  <a:lnTo>
                    <a:pt x="622" y="152"/>
                  </a:lnTo>
                  <a:lnTo>
                    <a:pt x="685" y="132"/>
                  </a:lnTo>
                  <a:lnTo>
                    <a:pt x="745" y="110"/>
                  </a:lnTo>
                  <a:lnTo>
                    <a:pt x="798" y="88"/>
                  </a:lnTo>
                  <a:lnTo>
                    <a:pt x="846" y="66"/>
                  </a:lnTo>
                  <a:lnTo>
                    <a:pt x="889" y="44"/>
                  </a:lnTo>
                  <a:lnTo>
                    <a:pt x="917" y="28"/>
                  </a:lnTo>
                  <a:lnTo>
                    <a:pt x="940" y="16"/>
                  </a:lnTo>
                  <a:lnTo>
                    <a:pt x="958" y="7"/>
                  </a:lnTo>
                  <a:lnTo>
                    <a:pt x="972" y="1"/>
                  </a:lnTo>
                  <a:lnTo>
                    <a:pt x="9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charset="0"/>
              </a:endParaRPr>
            </a:p>
          </p:txBody>
        </p:sp>
        <p:sp>
          <p:nvSpPr>
            <p:cNvPr id="42" name="Freeform 10"/>
            <p:cNvSpPr>
              <a:spLocks/>
            </p:cNvSpPr>
            <p:nvPr/>
          </p:nvSpPr>
          <p:spPr bwMode="auto">
            <a:xfrm>
              <a:off x="2509" y="1650"/>
              <a:ext cx="735" cy="433"/>
            </a:xfrm>
            <a:custGeom>
              <a:avLst/>
              <a:gdLst>
                <a:gd name="T0" fmla="*/ 732 w 2937"/>
                <a:gd name="T1" fmla="*/ 1 h 1731"/>
                <a:gd name="T2" fmla="*/ 764 w 2937"/>
                <a:gd name="T3" fmla="*/ 16 h 1731"/>
                <a:gd name="T4" fmla="*/ 811 w 2937"/>
                <a:gd name="T5" fmla="*/ 44 h 1731"/>
                <a:gd name="T6" fmla="*/ 909 w 2937"/>
                <a:gd name="T7" fmla="*/ 108 h 1731"/>
                <a:gd name="T8" fmla="*/ 1009 w 2937"/>
                <a:gd name="T9" fmla="*/ 172 h 1731"/>
                <a:gd name="T10" fmla="*/ 1120 w 2937"/>
                <a:gd name="T11" fmla="*/ 220 h 1731"/>
                <a:gd name="T12" fmla="*/ 1257 w 2937"/>
                <a:gd name="T13" fmla="*/ 263 h 1731"/>
                <a:gd name="T14" fmla="*/ 1398 w 2937"/>
                <a:gd name="T15" fmla="*/ 286 h 1731"/>
                <a:gd name="T16" fmla="*/ 1539 w 2937"/>
                <a:gd name="T17" fmla="*/ 286 h 1731"/>
                <a:gd name="T18" fmla="*/ 1680 w 2937"/>
                <a:gd name="T19" fmla="*/ 263 h 1731"/>
                <a:gd name="T20" fmla="*/ 1817 w 2937"/>
                <a:gd name="T21" fmla="*/ 220 h 1731"/>
                <a:gd name="T22" fmla="*/ 1928 w 2937"/>
                <a:gd name="T23" fmla="*/ 172 h 1731"/>
                <a:gd name="T24" fmla="*/ 2027 w 2937"/>
                <a:gd name="T25" fmla="*/ 108 h 1731"/>
                <a:gd name="T26" fmla="*/ 2125 w 2937"/>
                <a:gd name="T27" fmla="*/ 44 h 1731"/>
                <a:gd name="T28" fmla="*/ 2172 w 2937"/>
                <a:gd name="T29" fmla="*/ 16 h 1731"/>
                <a:gd name="T30" fmla="*/ 2205 w 2937"/>
                <a:gd name="T31" fmla="*/ 1 h 1731"/>
                <a:gd name="T32" fmla="*/ 2277 w 2937"/>
                <a:gd name="T33" fmla="*/ 2 h 1731"/>
                <a:gd name="T34" fmla="*/ 2393 w 2937"/>
                <a:gd name="T35" fmla="*/ 23 h 1731"/>
                <a:gd name="T36" fmla="*/ 2499 w 2937"/>
                <a:gd name="T37" fmla="*/ 63 h 1731"/>
                <a:gd name="T38" fmla="*/ 2588 w 2937"/>
                <a:gd name="T39" fmla="*/ 119 h 1731"/>
                <a:gd name="T40" fmla="*/ 2661 w 2937"/>
                <a:gd name="T41" fmla="*/ 189 h 1731"/>
                <a:gd name="T42" fmla="*/ 2726 w 2937"/>
                <a:gd name="T43" fmla="*/ 273 h 1731"/>
                <a:gd name="T44" fmla="*/ 2791 w 2937"/>
                <a:gd name="T45" fmla="*/ 387 h 1731"/>
                <a:gd name="T46" fmla="*/ 2844 w 2937"/>
                <a:gd name="T47" fmla="*/ 524 h 1731"/>
                <a:gd name="T48" fmla="*/ 2885 w 2937"/>
                <a:gd name="T49" fmla="*/ 670 h 1731"/>
                <a:gd name="T50" fmla="*/ 2913 w 2937"/>
                <a:gd name="T51" fmla="*/ 829 h 1731"/>
                <a:gd name="T52" fmla="*/ 2930 w 2937"/>
                <a:gd name="T53" fmla="*/ 976 h 1731"/>
                <a:gd name="T54" fmla="*/ 2937 w 2937"/>
                <a:gd name="T55" fmla="*/ 1192 h 1731"/>
                <a:gd name="T56" fmla="*/ 2927 w 2937"/>
                <a:gd name="T57" fmla="*/ 1311 h 1731"/>
                <a:gd name="T58" fmla="*/ 2898 w 2937"/>
                <a:gd name="T59" fmla="*/ 1415 h 1731"/>
                <a:gd name="T60" fmla="*/ 2850 w 2937"/>
                <a:gd name="T61" fmla="*/ 1508 h 1731"/>
                <a:gd name="T62" fmla="*/ 2784 w 2937"/>
                <a:gd name="T63" fmla="*/ 1586 h 1731"/>
                <a:gd name="T64" fmla="*/ 2701 w 2937"/>
                <a:gd name="T65" fmla="*/ 1650 h 1731"/>
                <a:gd name="T66" fmla="*/ 2607 w 2937"/>
                <a:gd name="T67" fmla="*/ 1695 h 1731"/>
                <a:gd name="T68" fmla="*/ 2500 w 2937"/>
                <a:gd name="T69" fmla="*/ 1723 h 1731"/>
                <a:gd name="T70" fmla="*/ 2380 w 2937"/>
                <a:gd name="T71" fmla="*/ 1731 h 1731"/>
                <a:gd name="T72" fmla="*/ 495 w 2937"/>
                <a:gd name="T73" fmla="*/ 1729 h 1731"/>
                <a:gd name="T74" fmla="*/ 381 w 2937"/>
                <a:gd name="T75" fmla="*/ 1711 h 1731"/>
                <a:gd name="T76" fmla="*/ 281 w 2937"/>
                <a:gd name="T77" fmla="*/ 1675 h 1731"/>
                <a:gd name="T78" fmla="*/ 192 w 2937"/>
                <a:gd name="T79" fmla="*/ 1620 h 1731"/>
                <a:gd name="T80" fmla="*/ 116 w 2937"/>
                <a:gd name="T81" fmla="*/ 1548 h 1731"/>
                <a:gd name="T82" fmla="*/ 60 w 2937"/>
                <a:gd name="T83" fmla="*/ 1463 h 1731"/>
                <a:gd name="T84" fmla="*/ 22 w 2937"/>
                <a:gd name="T85" fmla="*/ 1364 h 1731"/>
                <a:gd name="T86" fmla="*/ 2 w 2937"/>
                <a:gd name="T87" fmla="*/ 1253 h 1731"/>
                <a:gd name="T88" fmla="*/ 2 w 2937"/>
                <a:gd name="T89" fmla="*/ 1084 h 1731"/>
                <a:gd name="T90" fmla="*/ 13 w 2937"/>
                <a:gd name="T91" fmla="*/ 905 h 1731"/>
                <a:gd name="T92" fmla="*/ 37 w 2937"/>
                <a:gd name="T93" fmla="*/ 750 h 1731"/>
                <a:gd name="T94" fmla="*/ 71 w 2937"/>
                <a:gd name="T95" fmla="*/ 595 h 1731"/>
                <a:gd name="T96" fmla="*/ 116 w 2937"/>
                <a:gd name="T97" fmla="*/ 456 h 1731"/>
                <a:gd name="T98" fmla="*/ 181 w 2937"/>
                <a:gd name="T99" fmla="*/ 322 h 1731"/>
                <a:gd name="T100" fmla="*/ 242 w 2937"/>
                <a:gd name="T101" fmla="*/ 229 h 1731"/>
                <a:gd name="T102" fmla="*/ 310 w 2937"/>
                <a:gd name="T103" fmla="*/ 152 h 1731"/>
                <a:gd name="T104" fmla="*/ 392 w 2937"/>
                <a:gd name="T105" fmla="*/ 90 h 1731"/>
                <a:gd name="T106" fmla="*/ 489 w 2937"/>
                <a:gd name="T107" fmla="*/ 41 h 1731"/>
                <a:gd name="T108" fmla="*/ 600 w 2937"/>
                <a:gd name="T109" fmla="*/ 9 h 1731"/>
                <a:gd name="T110" fmla="*/ 722 w 2937"/>
                <a:gd name="T111" fmla="*/ 0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937" h="1731">
                  <a:moveTo>
                    <a:pt x="722" y="0"/>
                  </a:moveTo>
                  <a:lnTo>
                    <a:pt x="732" y="1"/>
                  </a:lnTo>
                  <a:lnTo>
                    <a:pt x="746" y="7"/>
                  </a:lnTo>
                  <a:lnTo>
                    <a:pt x="764" y="16"/>
                  </a:lnTo>
                  <a:lnTo>
                    <a:pt x="786" y="28"/>
                  </a:lnTo>
                  <a:lnTo>
                    <a:pt x="811" y="44"/>
                  </a:lnTo>
                  <a:lnTo>
                    <a:pt x="859" y="75"/>
                  </a:lnTo>
                  <a:lnTo>
                    <a:pt x="909" y="108"/>
                  </a:lnTo>
                  <a:lnTo>
                    <a:pt x="964" y="144"/>
                  </a:lnTo>
                  <a:lnTo>
                    <a:pt x="1009" y="172"/>
                  </a:lnTo>
                  <a:lnTo>
                    <a:pt x="1060" y="197"/>
                  </a:lnTo>
                  <a:lnTo>
                    <a:pt x="1120" y="220"/>
                  </a:lnTo>
                  <a:lnTo>
                    <a:pt x="1186" y="244"/>
                  </a:lnTo>
                  <a:lnTo>
                    <a:pt x="1257" y="263"/>
                  </a:lnTo>
                  <a:lnTo>
                    <a:pt x="1327" y="278"/>
                  </a:lnTo>
                  <a:lnTo>
                    <a:pt x="1398" y="286"/>
                  </a:lnTo>
                  <a:lnTo>
                    <a:pt x="1469" y="289"/>
                  </a:lnTo>
                  <a:lnTo>
                    <a:pt x="1539" y="286"/>
                  </a:lnTo>
                  <a:lnTo>
                    <a:pt x="1609" y="278"/>
                  </a:lnTo>
                  <a:lnTo>
                    <a:pt x="1680" y="263"/>
                  </a:lnTo>
                  <a:lnTo>
                    <a:pt x="1750" y="244"/>
                  </a:lnTo>
                  <a:lnTo>
                    <a:pt x="1817" y="220"/>
                  </a:lnTo>
                  <a:lnTo>
                    <a:pt x="1875" y="197"/>
                  </a:lnTo>
                  <a:lnTo>
                    <a:pt x="1928" y="172"/>
                  </a:lnTo>
                  <a:lnTo>
                    <a:pt x="1973" y="144"/>
                  </a:lnTo>
                  <a:lnTo>
                    <a:pt x="2027" y="108"/>
                  </a:lnTo>
                  <a:lnTo>
                    <a:pt x="2078" y="75"/>
                  </a:lnTo>
                  <a:lnTo>
                    <a:pt x="2125" y="44"/>
                  </a:lnTo>
                  <a:lnTo>
                    <a:pt x="2150" y="28"/>
                  </a:lnTo>
                  <a:lnTo>
                    <a:pt x="2172" y="16"/>
                  </a:lnTo>
                  <a:lnTo>
                    <a:pt x="2191" y="7"/>
                  </a:lnTo>
                  <a:lnTo>
                    <a:pt x="2205" y="1"/>
                  </a:lnTo>
                  <a:lnTo>
                    <a:pt x="2215" y="0"/>
                  </a:lnTo>
                  <a:lnTo>
                    <a:pt x="2277" y="2"/>
                  </a:lnTo>
                  <a:lnTo>
                    <a:pt x="2337" y="9"/>
                  </a:lnTo>
                  <a:lnTo>
                    <a:pt x="2393" y="23"/>
                  </a:lnTo>
                  <a:lnTo>
                    <a:pt x="2447" y="41"/>
                  </a:lnTo>
                  <a:lnTo>
                    <a:pt x="2499" y="63"/>
                  </a:lnTo>
                  <a:lnTo>
                    <a:pt x="2545" y="90"/>
                  </a:lnTo>
                  <a:lnTo>
                    <a:pt x="2588" y="119"/>
                  </a:lnTo>
                  <a:lnTo>
                    <a:pt x="2626" y="152"/>
                  </a:lnTo>
                  <a:lnTo>
                    <a:pt x="2661" y="189"/>
                  </a:lnTo>
                  <a:lnTo>
                    <a:pt x="2695" y="229"/>
                  </a:lnTo>
                  <a:lnTo>
                    <a:pt x="2726" y="273"/>
                  </a:lnTo>
                  <a:lnTo>
                    <a:pt x="2755" y="322"/>
                  </a:lnTo>
                  <a:lnTo>
                    <a:pt x="2791" y="387"/>
                  </a:lnTo>
                  <a:lnTo>
                    <a:pt x="2820" y="456"/>
                  </a:lnTo>
                  <a:lnTo>
                    <a:pt x="2844" y="524"/>
                  </a:lnTo>
                  <a:lnTo>
                    <a:pt x="2866" y="595"/>
                  </a:lnTo>
                  <a:lnTo>
                    <a:pt x="2885" y="670"/>
                  </a:lnTo>
                  <a:lnTo>
                    <a:pt x="2901" y="750"/>
                  </a:lnTo>
                  <a:lnTo>
                    <a:pt x="2913" y="829"/>
                  </a:lnTo>
                  <a:lnTo>
                    <a:pt x="2923" y="905"/>
                  </a:lnTo>
                  <a:lnTo>
                    <a:pt x="2930" y="976"/>
                  </a:lnTo>
                  <a:lnTo>
                    <a:pt x="2935" y="1084"/>
                  </a:lnTo>
                  <a:lnTo>
                    <a:pt x="2937" y="1192"/>
                  </a:lnTo>
                  <a:lnTo>
                    <a:pt x="2935" y="1253"/>
                  </a:lnTo>
                  <a:lnTo>
                    <a:pt x="2927" y="1311"/>
                  </a:lnTo>
                  <a:lnTo>
                    <a:pt x="2915" y="1364"/>
                  </a:lnTo>
                  <a:lnTo>
                    <a:pt x="2898" y="1415"/>
                  </a:lnTo>
                  <a:lnTo>
                    <a:pt x="2877" y="1463"/>
                  </a:lnTo>
                  <a:lnTo>
                    <a:pt x="2850" y="1508"/>
                  </a:lnTo>
                  <a:lnTo>
                    <a:pt x="2820" y="1548"/>
                  </a:lnTo>
                  <a:lnTo>
                    <a:pt x="2784" y="1586"/>
                  </a:lnTo>
                  <a:lnTo>
                    <a:pt x="2744" y="1620"/>
                  </a:lnTo>
                  <a:lnTo>
                    <a:pt x="2701" y="1650"/>
                  </a:lnTo>
                  <a:lnTo>
                    <a:pt x="2656" y="1675"/>
                  </a:lnTo>
                  <a:lnTo>
                    <a:pt x="2607" y="1695"/>
                  </a:lnTo>
                  <a:lnTo>
                    <a:pt x="2555" y="1711"/>
                  </a:lnTo>
                  <a:lnTo>
                    <a:pt x="2500" y="1723"/>
                  </a:lnTo>
                  <a:lnTo>
                    <a:pt x="2441" y="1729"/>
                  </a:lnTo>
                  <a:lnTo>
                    <a:pt x="2380" y="1731"/>
                  </a:lnTo>
                  <a:lnTo>
                    <a:pt x="557" y="1731"/>
                  </a:lnTo>
                  <a:lnTo>
                    <a:pt x="495" y="1729"/>
                  </a:lnTo>
                  <a:lnTo>
                    <a:pt x="437" y="1723"/>
                  </a:lnTo>
                  <a:lnTo>
                    <a:pt x="381" y="1711"/>
                  </a:lnTo>
                  <a:lnTo>
                    <a:pt x="330" y="1695"/>
                  </a:lnTo>
                  <a:lnTo>
                    <a:pt x="281" y="1675"/>
                  </a:lnTo>
                  <a:lnTo>
                    <a:pt x="235" y="1650"/>
                  </a:lnTo>
                  <a:lnTo>
                    <a:pt x="192" y="1620"/>
                  </a:lnTo>
                  <a:lnTo>
                    <a:pt x="153" y="1586"/>
                  </a:lnTo>
                  <a:lnTo>
                    <a:pt x="116" y="1548"/>
                  </a:lnTo>
                  <a:lnTo>
                    <a:pt x="85" y="1508"/>
                  </a:lnTo>
                  <a:lnTo>
                    <a:pt x="60" y="1463"/>
                  </a:lnTo>
                  <a:lnTo>
                    <a:pt x="38" y="1415"/>
                  </a:lnTo>
                  <a:lnTo>
                    <a:pt x="22" y="1364"/>
                  </a:lnTo>
                  <a:lnTo>
                    <a:pt x="10" y="1311"/>
                  </a:lnTo>
                  <a:lnTo>
                    <a:pt x="2" y="1253"/>
                  </a:lnTo>
                  <a:lnTo>
                    <a:pt x="0" y="1192"/>
                  </a:lnTo>
                  <a:lnTo>
                    <a:pt x="2" y="1084"/>
                  </a:lnTo>
                  <a:lnTo>
                    <a:pt x="7" y="976"/>
                  </a:lnTo>
                  <a:lnTo>
                    <a:pt x="13" y="905"/>
                  </a:lnTo>
                  <a:lnTo>
                    <a:pt x="23" y="829"/>
                  </a:lnTo>
                  <a:lnTo>
                    <a:pt x="37" y="750"/>
                  </a:lnTo>
                  <a:lnTo>
                    <a:pt x="52" y="670"/>
                  </a:lnTo>
                  <a:lnTo>
                    <a:pt x="71" y="595"/>
                  </a:lnTo>
                  <a:lnTo>
                    <a:pt x="92" y="524"/>
                  </a:lnTo>
                  <a:lnTo>
                    <a:pt x="116" y="456"/>
                  </a:lnTo>
                  <a:lnTo>
                    <a:pt x="147" y="387"/>
                  </a:lnTo>
                  <a:lnTo>
                    <a:pt x="181" y="322"/>
                  </a:lnTo>
                  <a:lnTo>
                    <a:pt x="210" y="273"/>
                  </a:lnTo>
                  <a:lnTo>
                    <a:pt x="242" y="229"/>
                  </a:lnTo>
                  <a:lnTo>
                    <a:pt x="275" y="189"/>
                  </a:lnTo>
                  <a:lnTo>
                    <a:pt x="310" y="152"/>
                  </a:lnTo>
                  <a:lnTo>
                    <a:pt x="349" y="119"/>
                  </a:lnTo>
                  <a:lnTo>
                    <a:pt x="392" y="90"/>
                  </a:lnTo>
                  <a:lnTo>
                    <a:pt x="439" y="63"/>
                  </a:lnTo>
                  <a:lnTo>
                    <a:pt x="489" y="41"/>
                  </a:lnTo>
                  <a:lnTo>
                    <a:pt x="544" y="23"/>
                  </a:lnTo>
                  <a:lnTo>
                    <a:pt x="600" y="9"/>
                  </a:lnTo>
                  <a:lnTo>
                    <a:pt x="660" y="2"/>
                  </a:lnTo>
                  <a:lnTo>
                    <a:pt x="7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charset="0"/>
              </a:endParaRPr>
            </a:p>
          </p:txBody>
        </p:sp>
        <p:sp>
          <p:nvSpPr>
            <p:cNvPr id="43" name="Freeform 11"/>
            <p:cNvSpPr>
              <a:spLocks/>
            </p:cNvSpPr>
            <p:nvPr/>
          </p:nvSpPr>
          <p:spPr bwMode="auto">
            <a:xfrm>
              <a:off x="2376" y="1417"/>
              <a:ext cx="309" cy="266"/>
            </a:xfrm>
            <a:custGeom>
              <a:avLst/>
              <a:gdLst>
                <a:gd name="T0" fmla="*/ 266 w 1236"/>
                <a:gd name="T1" fmla="*/ 1 h 1066"/>
                <a:gd name="T2" fmla="*/ 297 w 1236"/>
                <a:gd name="T3" fmla="*/ 16 h 1066"/>
                <a:gd name="T4" fmla="*/ 349 w 1236"/>
                <a:gd name="T5" fmla="*/ 44 h 1066"/>
                <a:gd name="T6" fmla="*/ 440 w 1236"/>
                <a:gd name="T7" fmla="*/ 88 h 1066"/>
                <a:gd name="T8" fmla="*/ 552 w 1236"/>
                <a:gd name="T9" fmla="*/ 132 h 1066"/>
                <a:gd name="T10" fmla="*/ 677 w 1236"/>
                <a:gd name="T11" fmla="*/ 166 h 1066"/>
                <a:gd name="T12" fmla="*/ 800 w 1236"/>
                <a:gd name="T13" fmla="*/ 177 h 1066"/>
                <a:gd name="T14" fmla="*/ 940 w 1236"/>
                <a:gd name="T15" fmla="*/ 164 h 1066"/>
                <a:gd name="T16" fmla="*/ 1079 w 1236"/>
                <a:gd name="T17" fmla="*/ 129 h 1066"/>
                <a:gd name="T18" fmla="*/ 1069 w 1236"/>
                <a:gd name="T19" fmla="*/ 224 h 1066"/>
                <a:gd name="T20" fmla="*/ 1072 w 1236"/>
                <a:gd name="T21" fmla="*/ 349 h 1066"/>
                <a:gd name="T22" fmla="*/ 1098 w 1236"/>
                <a:gd name="T23" fmla="*/ 506 h 1066"/>
                <a:gd name="T24" fmla="*/ 1155 w 1236"/>
                <a:gd name="T25" fmla="*/ 656 h 1066"/>
                <a:gd name="T26" fmla="*/ 1236 w 1236"/>
                <a:gd name="T27" fmla="*/ 800 h 1066"/>
                <a:gd name="T28" fmla="*/ 1092 w 1236"/>
                <a:gd name="T29" fmla="*/ 816 h 1066"/>
                <a:gd name="T30" fmla="*/ 960 w 1236"/>
                <a:gd name="T31" fmla="*/ 857 h 1066"/>
                <a:gd name="T32" fmla="*/ 841 w 1236"/>
                <a:gd name="T33" fmla="*/ 922 h 1066"/>
                <a:gd name="T34" fmla="*/ 733 w 1236"/>
                <a:gd name="T35" fmla="*/ 1012 h 1066"/>
                <a:gd name="T36" fmla="*/ 404 w 1236"/>
                <a:gd name="T37" fmla="*/ 1066 h 1066"/>
                <a:gd name="T38" fmla="*/ 297 w 1236"/>
                <a:gd name="T39" fmla="*/ 1056 h 1066"/>
                <a:gd name="T40" fmla="*/ 200 w 1236"/>
                <a:gd name="T41" fmla="*/ 1028 h 1066"/>
                <a:gd name="T42" fmla="*/ 117 w 1236"/>
                <a:gd name="T43" fmla="*/ 981 h 1066"/>
                <a:gd name="T44" fmla="*/ 60 w 1236"/>
                <a:gd name="T45" fmla="*/ 927 h 1066"/>
                <a:gd name="T46" fmla="*/ 22 w 1236"/>
                <a:gd name="T47" fmla="*/ 860 h 1066"/>
                <a:gd name="T48" fmla="*/ 2 w 1236"/>
                <a:gd name="T49" fmla="*/ 779 h 1066"/>
                <a:gd name="T50" fmla="*/ 1 w 1236"/>
                <a:gd name="T51" fmla="*/ 640 h 1066"/>
                <a:gd name="T52" fmla="*/ 10 w 1236"/>
                <a:gd name="T53" fmla="*/ 471 h 1066"/>
                <a:gd name="T54" fmla="*/ 29 w 1236"/>
                <a:gd name="T55" fmla="*/ 327 h 1066"/>
                <a:gd name="T56" fmla="*/ 56 w 1236"/>
                <a:gd name="T57" fmla="*/ 208 h 1066"/>
                <a:gd name="T58" fmla="*/ 93 w 1236"/>
                <a:gd name="T59" fmla="*/ 117 h 1066"/>
                <a:gd name="T60" fmla="*/ 139 w 1236"/>
                <a:gd name="T61" fmla="*/ 52 h 1066"/>
                <a:gd name="T62" fmla="*/ 194 w 1236"/>
                <a:gd name="T63" fmla="*/ 13 h 1066"/>
                <a:gd name="T64" fmla="*/ 259 w 1236"/>
                <a:gd name="T65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36" h="1066">
                  <a:moveTo>
                    <a:pt x="259" y="0"/>
                  </a:moveTo>
                  <a:lnTo>
                    <a:pt x="266" y="1"/>
                  </a:lnTo>
                  <a:lnTo>
                    <a:pt x="279" y="7"/>
                  </a:lnTo>
                  <a:lnTo>
                    <a:pt x="297" y="16"/>
                  </a:lnTo>
                  <a:lnTo>
                    <a:pt x="320" y="28"/>
                  </a:lnTo>
                  <a:lnTo>
                    <a:pt x="349" y="44"/>
                  </a:lnTo>
                  <a:lnTo>
                    <a:pt x="391" y="66"/>
                  </a:lnTo>
                  <a:lnTo>
                    <a:pt x="440" y="88"/>
                  </a:lnTo>
                  <a:lnTo>
                    <a:pt x="494" y="110"/>
                  </a:lnTo>
                  <a:lnTo>
                    <a:pt x="552" y="132"/>
                  </a:lnTo>
                  <a:lnTo>
                    <a:pt x="615" y="152"/>
                  </a:lnTo>
                  <a:lnTo>
                    <a:pt x="677" y="166"/>
                  </a:lnTo>
                  <a:lnTo>
                    <a:pt x="739" y="174"/>
                  </a:lnTo>
                  <a:lnTo>
                    <a:pt x="800" y="177"/>
                  </a:lnTo>
                  <a:lnTo>
                    <a:pt x="871" y="174"/>
                  </a:lnTo>
                  <a:lnTo>
                    <a:pt x="940" y="164"/>
                  </a:lnTo>
                  <a:lnTo>
                    <a:pt x="1009" y="150"/>
                  </a:lnTo>
                  <a:lnTo>
                    <a:pt x="1079" y="129"/>
                  </a:lnTo>
                  <a:lnTo>
                    <a:pt x="1073" y="179"/>
                  </a:lnTo>
                  <a:lnTo>
                    <a:pt x="1069" y="224"/>
                  </a:lnTo>
                  <a:lnTo>
                    <a:pt x="1068" y="267"/>
                  </a:lnTo>
                  <a:lnTo>
                    <a:pt x="1072" y="349"/>
                  </a:lnTo>
                  <a:lnTo>
                    <a:pt x="1081" y="428"/>
                  </a:lnTo>
                  <a:lnTo>
                    <a:pt x="1098" y="506"/>
                  </a:lnTo>
                  <a:lnTo>
                    <a:pt x="1123" y="582"/>
                  </a:lnTo>
                  <a:lnTo>
                    <a:pt x="1155" y="656"/>
                  </a:lnTo>
                  <a:lnTo>
                    <a:pt x="1192" y="729"/>
                  </a:lnTo>
                  <a:lnTo>
                    <a:pt x="1236" y="800"/>
                  </a:lnTo>
                  <a:lnTo>
                    <a:pt x="1163" y="805"/>
                  </a:lnTo>
                  <a:lnTo>
                    <a:pt x="1092" y="816"/>
                  </a:lnTo>
                  <a:lnTo>
                    <a:pt x="1025" y="834"/>
                  </a:lnTo>
                  <a:lnTo>
                    <a:pt x="960" y="857"/>
                  </a:lnTo>
                  <a:lnTo>
                    <a:pt x="899" y="886"/>
                  </a:lnTo>
                  <a:lnTo>
                    <a:pt x="841" y="922"/>
                  </a:lnTo>
                  <a:lnTo>
                    <a:pt x="786" y="964"/>
                  </a:lnTo>
                  <a:lnTo>
                    <a:pt x="733" y="1012"/>
                  </a:lnTo>
                  <a:lnTo>
                    <a:pt x="684" y="1066"/>
                  </a:lnTo>
                  <a:lnTo>
                    <a:pt x="404" y="1066"/>
                  </a:lnTo>
                  <a:lnTo>
                    <a:pt x="349" y="1063"/>
                  </a:lnTo>
                  <a:lnTo>
                    <a:pt x="297" y="1056"/>
                  </a:lnTo>
                  <a:lnTo>
                    <a:pt x="247" y="1045"/>
                  </a:lnTo>
                  <a:lnTo>
                    <a:pt x="200" y="1028"/>
                  </a:lnTo>
                  <a:lnTo>
                    <a:pt x="158" y="1007"/>
                  </a:lnTo>
                  <a:lnTo>
                    <a:pt x="117" y="981"/>
                  </a:lnTo>
                  <a:lnTo>
                    <a:pt x="86" y="956"/>
                  </a:lnTo>
                  <a:lnTo>
                    <a:pt x="60" y="927"/>
                  </a:lnTo>
                  <a:lnTo>
                    <a:pt x="38" y="895"/>
                  </a:lnTo>
                  <a:lnTo>
                    <a:pt x="22" y="860"/>
                  </a:lnTo>
                  <a:lnTo>
                    <a:pt x="10" y="821"/>
                  </a:lnTo>
                  <a:lnTo>
                    <a:pt x="2" y="779"/>
                  </a:lnTo>
                  <a:lnTo>
                    <a:pt x="0" y="735"/>
                  </a:lnTo>
                  <a:lnTo>
                    <a:pt x="1" y="640"/>
                  </a:lnTo>
                  <a:lnTo>
                    <a:pt x="5" y="552"/>
                  </a:lnTo>
                  <a:lnTo>
                    <a:pt x="10" y="471"/>
                  </a:lnTo>
                  <a:lnTo>
                    <a:pt x="18" y="395"/>
                  </a:lnTo>
                  <a:lnTo>
                    <a:pt x="29" y="327"/>
                  </a:lnTo>
                  <a:lnTo>
                    <a:pt x="42" y="264"/>
                  </a:lnTo>
                  <a:lnTo>
                    <a:pt x="56" y="208"/>
                  </a:lnTo>
                  <a:lnTo>
                    <a:pt x="73" y="160"/>
                  </a:lnTo>
                  <a:lnTo>
                    <a:pt x="93" y="117"/>
                  </a:lnTo>
                  <a:lnTo>
                    <a:pt x="115" y="82"/>
                  </a:lnTo>
                  <a:lnTo>
                    <a:pt x="139" y="52"/>
                  </a:lnTo>
                  <a:lnTo>
                    <a:pt x="165" y="29"/>
                  </a:lnTo>
                  <a:lnTo>
                    <a:pt x="194" y="13"/>
                  </a:lnTo>
                  <a:lnTo>
                    <a:pt x="225" y="4"/>
                  </a:lnTo>
                  <a:lnTo>
                    <a:pt x="2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Arial" charset="0"/>
              </a:endParaRPr>
            </a:p>
          </p:txBody>
        </p:sp>
      </p:grp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9920" y="2776954"/>
            <a:ext cx="925558" cy="9255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4FF8A8-2A36-EDA9-EC61-59A1546599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05" y="2497811"/>
            <a:ext cx="1256273" cy="8222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849481-3611-D956-A3BC-20C1B08E60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0684" y="2926925"/>
            <a:ext cx="984135" cy="9735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F5B8AD0-49D2-2EF6-6C28-622FCAF6CE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7675" y="3464418"/>
            <a:ext cx="719833" cy="72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2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CHW bridges the gap between clinical care and real-life barriers.</a:t>
            </a:r>
          </a:p>
          <a:p>
            <a:endParaRPr lang="en-US" altLang="en-US" dirty="0"/>
          </a:p>
          <a:p>
            <a:pPr lvl="1"/>
            <a:r>
              <a:rPr lang="en-US" dirty="0"/>
              <a:t>Primary care clinics, telephone support and community visits</a:t>
            </a:r>
          </a:p>
          <a:p>
            <a:pPr lvl="1"/>
            <a:endParaRPr lang="en-US" altLang="en-US" dirty="0"/>
          </a:p>
          <a:p>
            <a:pPr lvl="2"/>
            <a:endParaRPr lang="en-US" altLang="en-US" dirty="0"/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Goals </a:t>
            </a:r>
          </a:p>
          <a:p>
            <a:pPr marL="342900" marR="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kern="100" dirty="0"/>
              <a:t>Fostering trust &amp; developing patient centered goals</a:t>
            </a:r>
          </a:p>
          <a:p>
            <a:pPr marL="342900" marR="0" lvl="0" indent="-342900">
              <a:lnSpc>
                <a:spcPct val="115000"/>
              </a:lnSpc>
              <a:buFont typeface="+mj-lt"/>
              <a:buAutoNum type="arabicParenR"/>
            </a:pPr>
            <a:r>
              <a:rPr lang="en-US" kern="100" dirty="0"/>
              <a:t>Providing tailored support in access health care, community connections and social support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US" kern="100" dirty="0"/>
              <a:t>Connecting to long-term support to ensure sustained success.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 Model </a:t>
            </a:r>
          </a:p>
        </p:txBody>
      </p:sp>
    </p:spTree>
    <p:extLst>
      <p:ext uri="{BB962C8B-B14F-4D97-AF65-F5344CB8AC3E}">
        <p14:creationId xmlns:p14="http://schemas.microsoft.com/office/powerpoint/2010/main" val="20873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8310A-9BFE-B41B-6289-B2A0D9BF2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EAE8F3-70AA-BC27-D470-E9688E873A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CHW Service Numbers </a:t>
            </a:r>
          </a:p>
          <a:p>
            <a:pPr lvl="1"/>
            <a:r>
              <a:rPr lang="en-US" altLang="en-US" dirty="0"/>
              <a:t>2 CHWs in demo grant</a:t>
            </a:r>
          </a:p>
          <a:p>
            <a:pPr lvl="1"/>
            <a:r>
              <a:rPr lang="en-US" altLang="en-US" dirty="0"/>
              <a:t>CHW avg case load 18</a:t>
            </a:r>
          </a:p>
          <a:p>
            <a:pPr lvl="2"/>
            <a:r>
              <a:rPr lang="en-US" altLang="en-US" dirty="0"/>
              <a:t>13-17 participants at a time</a:t>
            </a:r>
          </a:p>
          <a:p>
            <a:pPr lvl="1"/>
            <a:r>
              <a:rPr lang="en-US" altLang="en-US" dirty="0"/>
              <a:t>232 people served</a:t>
            </a:r>
          </a:p>
          <a:p>
            <a:pPr lvl="1"/>
            <a:r>
              <a:rPr lang="en-US" altLang="en-US" dirty="0"/>
              <a:t>759 encounters</a:t>
            </a:r>
          </a:p>
          <a:p>
            <a:pPr lvl="1"/>
            <a:r>
              <a:rPr lang="en-US" dirty="0"/>
              <a:t>11,369 referrals</a:t>
            </a:r>
          </a:p>
          <a:p>
            <a:pPr lvl="1"/>
            <a:r>
              <a:rPr lang="en-US" dirty="0"/>
              <a:t>Sustaining 20 CHWs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242B7C-AA0A-E776-7642-6CD8FA1F245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Results</a:t>
            </a:r>
          </a:p>
          <a:p>
            <a:r>
              <a:rPr lang="en-US" altLang="en-US" dirty="0"/>
              <a:t>72% program graduation</a:t>
            </a:r>
          </a:p>
          <a:p>
            <a:r>
              <a:rPr lang="en-US" altLang="en-US" dirty="0"/>
              <a:t>19% decrease in ED use</a:t>
            </a:r>
          </a:p>
          <a:p>
            <a:r>
              <a:rPr lang="en-US" altLang="en-US" dirty="0"/>
              <a:t>38% reduction in hospital admissions </a:t>
            </a:r>
          </a:p>
          <a:p>
            <a:r>
              <a:rPr lang="en-US" altLang="en-US" dirty="0"/>
              <a:t>35% increase in PC utilization</a:t>
            </a:r>
          </a:p>
          <a:p>
            <a:r>
              <a:rPr lang="en-US" altLang="en-US" dirty="0"/>
              <a:t>Lasting Value</a:t>
            </a:r>
          </a:p>
          <a:p>
            <a:pPr lvl="1"/>
            <a:r>
              <a:rPr lang="en-US" dirty="0"/>
              <a:t>Health improvements, improved access to care,  savings through cost containment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0A688CF-54DA-DCB1-0F87-E4DF6CFB2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Essentia Results  </a:t>
            </a:r>
          </a:p>
        </p:txBody>
      </p:sp>
    </p:spTree>
    <p:extLst>
      <p:ext uri="{BB962C8B-B14F-4D97-AF65-F5344CB8AC3E}">
        <p14:creationId xmlns:p14="http://schemas.microsoft.com/office/powerpoint/2010/main" val="3873167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09C26-53AF-64BB-BCA9-0DA2CA75B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31C07D-9510-CFE5-B558-F8398CD8E6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kern="100" dirty="0"/>
              <a:t>Individual CHW services, weekly or more often as needed </a:t>
            </a:r>
          </a:p>
          <a:p>
            <a:r>
              <a:rPr lang="en-US" kern="100" dirty="0"/>
              <a:t>Health education and cultural wellness groups provided twice a week. </a:t>
            </a:r>
          </a:p>
          <a:p>
            <a:r>
              <a:rPr lang="en-US" kern="100" dirty="0"/>
              <a:t>CHWs transport participants to and attend medical, mental health and SUD or social service appointments to advocate for them. </a:t>
            </a:r>
          </a:p>
          <a:p>
            <a:r>
              <a:rPr lang="en-US" kern="100" dirty="0"/>
              <a:t>Collaboration with and access to local resources to assist participants. </a:t>
            </a:r>
          </a:p>
          <a:p>
            <a:r>
              <a:rPr lang="en-US" kern="100" dirty="0"/>
              <a:t>B</a:t>
            </a:r>
            <a:r>
              <a:rPr lang="en-US" dirty="0"/>
              <a:t>ridges the gap between clinical care and real-life barriers.</a:t>
            </a:r>
          </a:p>
          <a:p>
            <a:endParaRPr lang="en-US" altLang="en-US" dirty="0"/>
          </a:p>
          <a:p>
            <a:pPr lvl="1"/>
            <a:endParaRPr lang="en-US" altLang="en-US" dirty="0"/>
          </a:p>
          <a:p>
            <a:pPr lvl="2"/>
            <a:endParaRPr lang="en-US" altLang="en-US" dirty="0"/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90160-0DEA-DB9F-D872-352455FBDF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Goals </a:t>
            </a:r>
          </a:p>
          <a:p>
            <a:pPr marL="342900" marR="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kern="100" dirty="0"/>
              <a:t>Build our own culturally-based hub model with indigenous determinants of health. </a:t>
            </a:r>
          </a:p>
          <a:p>
            <a:pPr marL="342900" marR="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kern="100" dirty="0"/>
              <a:t>Teach self-management, self-advocacy, and community belonging.</a:t>
            </a:r>
          </a:p>
          <a:p>
            <a:pPr marL="342900" marR="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US" kern="100" dirty="0"/>
              <a:t>Explore and identify each participant’s individual barriers and create action plans for health and wellness.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kern="100" dirty="0"/>
              <a:t>Strengthen connections between community members, clinics, and social/cultural resources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 lvl="0" indent="-457200">
              <a:lnSpc>
                <a:spcPct val="115000"/>
              </a:lnSpc>
              <a:buFont typeface="+mj-lt"/>
              <a:buAutoNum type="arabicPeriod"/>
            </a:pPr>
            <a:r>
              <a:rPr lang="en-US" kern="100" dirty="0"/>
              <a:t>Foster trust &amp; develop patient-centered goals</a:t>
            </a:r>
          </a:p>
          <a:p>
            <a:pPr marL="457200" marR="0" lvl="0" indent="-457200">
              <a:lnSpc>
                <a:spcPct val="115000"/>
              </a:lnSpc>
              <a:buFont typeface="+mj-lt"/>
              <a:buAutoNum type="arabicPeriod"/>
            </a:pPr>
            <a:r>
              <a:rPr lang="en-US" kern="100" dirty="0"/>
              <a:t> Providing tailored support in accessing health care, community connections, and social support</a:t>
            </a:r>
          </a:p>
          <a:p>
            <a:pPr marL="457200" marR="0" lvl="0" indent="-4572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kern="100" dirty="0"/>
              <a:t>Connecting to long-term support to ensure sustained success. 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460DCD-4488-EC16-0139-76C9E866A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Lake  Model </a:t>
            </a:r>
          </a:p>
        </p:txBody>
      </p:sp>
    </p:spTree>
    <p:extLst>
      <p:ext uri="{BB962C8B-B14F-4D97-AF65-F5344CB8AC3E}">
        <p14:creationId xmlns:p14="http://schemas.microsoft.com/office/powerpoint/2010/main" val="1151610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3B90F3-14ED-07C3-2D2A-FB3FE59D3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864EBE8-FD68-E4EF-B106-9C235B3CE6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CHW Service Numbers </a:t>
            </a:r>
          </a:p>
          <a:p>
            <a:r>
              <a:rPr lang="en-US" altLang="en-US" dirty="0"/>
              <a:t>1 CHW</a:t>
            </a:r>
          </a:p>
          <a:p>
            <a:r>
              <a:rPr lang="en-US" altLang="en-US" dirty="0"/>
              <a:t>198 people served</a:t>
            </a:r>
          </a:p>
          <a:p>
            <a:r>
              <a:rPr lang="en-US" altLang="en-US" dirty="0"/>
              <a:t>2022 encounters</a:t>
            </a:r>
          </a:p>
          <a:p>
            <a:r>
              <a:rPr lang="en-US" altLang="en-US" dirty="0"/>
              <a:t>10 CHWs sustained </a:t>
            </a:r>
          </a:p>
          <a:p>
            <a:r>
              <a:rPr lang="en-US" altLang="en-US" dirty="0"/>
              <a:t>CHW avg case 30-35</a:t>
            </a:r>
          </a:p>
          <a:p>
            <a:pPr marL="288036" lvl="2" indent="0">
              <a:buNone/>
            </a:pPr>
            <a:r>
              <a:rPr lang="en-US" altLang="en-US" dirty="0"/>
              <a:t>3 participant visits a day</a:t>
            </a:r>
          </a:p>
          <a:p>
            <a:pPr marL="150876" lvl="1" indent="0">
              <a:buNone/>
            </a:pPr>
            <a:r>
              <a:rPr lang="en-US" b="1" dirty="0"/>
              <a:t>Sustaining 10 CHWs and needing to hire more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89621C-030A-AA0B-817A-B0B0845B14A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Results</a:t>
            </a:r>
          </a:p>
          <a:p>
            <a:r>
              <a:rPr lang="en-US" altLang="en-US" dirty="0"/>
              <a:t>Program and three service centers established </a:t>
            </a:r>
          </a:p>
          <a:p>
            <a:endParaRPr lang="en-US" altLang="en-US" dirty="0"/>
          </a:p>
          <a:p>
            <a:r>
              <a:rPr lang="en-US" altLang="en-US" dirty="0"/>
              <a:t>Lasting Value</a:t>
            </a:r>
          </a:p>
          <a:p>
            <a:pPr lvl="1"/>
            <a:r>
              <a:rPr lang="en-US" dirty="0"/>
              <a:t>Trust with the community, improved health outcomes, decreased isolation.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F6FD66-49AB-1C1A-D73E-E104E897F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 Lake Results  </a:t>
            </a:r>
          </a:p>
        </p:txBody>
      </p:sp>
    </p:spTree>
    <p:extLst>
      <p:ext uri="{BB962C8B-B14F-4D97-AF65-F5344CB8AC3E}">
        <p14:creationId xmlns:p14="http://schemas.microsoft.com/office/powerpoint/2010/main" val="2265358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7DCAB-22A6-1C89-C8E5-51E9F91B2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8081A1-0A24-9620-DB2C-121A19F2E43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kern="100" dirty="0"/>
              <a:t>Individual CHW services</a:t>
            </a:r>
          </a:p>
          <a:p>
            <a:r>
              <a:rPr lang="en-US" kern="100" dirty="0"/>
              <a:t>Health education and wellness classes </a:t>
            </a:r>
          </a:p>
          <a:p>
            <a:r>
              <a:rPr lang="en-US" kern="100" dirty="0"/>
              <a:t>CHWs address SDOH and health and social service access and navigation. </a:t>
            </a:r>
          </a:p>
          <a:p>
            <a:r>
              <a:rPr lang="en-US" kern="100" dirty="0"/>
              <a:t>Collaboration with and access to local resources to assist participants. </a:t>
            </a:r>
          </a:p>
          <a:p>
            <a:r>
              <a:rPr lang="en-US" kern="100" dirty="0"/>
              <a:t>Community gathering space for service access, connection and classes. </a:t>
            </a: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64FA78-292D-A395-01D5-D8F11705741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/>
              <a:t>Improve access to culturally responsive CHW services,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Address social drivers of health (SDOH),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Support care coordination and navigation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dirty="0"/>
              <a:t>Improve health education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Strengthen connections between community members, clinics, and social service resources.</a:t>
            </a:r>
            <a:endParaRPr lang="en-US" altLang="en-US" dirty="0"/>
          </a:p>
          <a:p>
            <a:pPr marL="150876" lvl="1" indent="0">
              <a:buNone/>
            </a:pPr>
            <a:endParaRPr lang="en-US" alt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8F4588-9B6A-ED37-72BF-A989AFC9B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Wellshare Model </a:t>
            </a:r>
          </a:p>
        </p:txBody>
      </p:sp>
    </p:spTree>
    <p:extLst>
      <p:ext uri="{BB962C8B-B14F-4D97-AF65-F5344CB8AC3E}">
        <p14:creationId xmlns:p14="http://schemas.microsoft.com/office/powerpoint/2010/main" val="61844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2D007-C202-6C13-9A59-0D5929531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D128E8-C1C3-FD74-1132-BC9F410E684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CHW Service Numbers </a:t>
            </a:r>
          </a:p>
          <a:p>
            <a:r>
              <a:rPr lang="en-US" altLang="en-US" dirty="0"/>
              <a:t>3 CHWs</a:t>
            </a:r>
          </a:p>
          <a:p>
            <a:r>
              <a:rPr lang="en-US" altLang="en-US" dirty="0"/>
              <a:t>288 people served across two programs</a:t>
            </a:r>
          </a:p>
          <a:p>
            <a:r>
              <a:rPr lang="en-US" altLang="en-US" dirty="0"/>
              <a:t>765 billable participant encounters</a:t>
            </a:r>
          </a:p>
          <a:p>
            <a:r>
              <a:rPr lang="en-US" altLang="en-US" dirty="0"/>
              <a:t>483 SDOH referrals </a:t>
            </a:r>
          </a:p>
          <a:p>
            <a:r>
              <a:rPr lang="en-US" dirty="0"/>
              <a:t>Case load varies according to participant needs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58A929-5629-21C4-BD61-F92DF75BFDD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Results</a:t>
            </a:r>
          </a:p>
          <a:p>
            <a:r>
              <a:rPr lang="en-US" altLang="en-US" dirty="0"/>
              <a:t>98% or participants completed cases with finalized outcomes</a:t>
            </a:r>
          </a:p>
          <a:p>
            <a:r>
              <a:rPr lang="en-US" altLang="en-US" dirty="0"/>
              <a:t>Reduced ED use of 52% at 6 months </a:t>
            </a:r>
            <a:r>
              <a:rPr lang="en-US" altLang="en-US" b="0" dirty="0"/>
              <a:t>Avg. cost savings of $189/participant per visit</a:t>
            </a:r>
          </a:p>
          <a:p>
            <a:r>
              <a:rPr lang="en-US" altLang="en-US" dirty="0"/>
              <a:t>Reduced ED use 50% at 12 Avg cost saving $1,131/participant per visit.</a:t>
            </a:r>
          </a:p>
          <a:p>
            <a:pPr lvl="1"/>
            <a:r>
              <a:rPr lang="en-US" altLang="en-US" sz="1400" dirty="0"/>
              <a:t>Payor Preliminary Evaluation Survey, Mankato Clinic</a:t>
            </a:r>
            <a:endParaRPr lang="en-US" sz="1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7943D4-D00A-2DDD-4251-A3C27C7B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Wellshare Results  </a:t>
            </a:r>
          </a:p>
        </p:txBody>
      </p:sp>
    </p:spTree>
    <p:extLst>
      <p:ext uri="{BB962C8B-B14F-4D97-AF65-F5344CB8AC3E}">
        <p14:creationId xmlns:p14="http://schemas.microsoft.com/office/powerpoint/2010/main" val="2874152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5868-543F-E25B-50F5-FC56B120F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AF8943-ADFA-8655-95EE-976BFF8589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Lasting Value </a:t>
            </a:r>
          </a:p>
          <a:p>
            <a:r>
              <a:rPr lang="en-US" b="0" dirty="0"/>
              <a:t>Trust, health improvement, improved access to care, health/social systems respond more effectively to real life and community needs.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600E7D-F5BA-599B-054D-0158E528DE9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A51C07-7168-49A7-CA0D-8CDD6C1EF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Wellshare Results  </a:t>
            </a:r>
          </a:p>
        </p:txBody>
      </p:sp>
    </p:spTree>
    <p:extLst>
      <p:ext uri="{BB962C8B-B14F-4D97-AF65-F5344CB8AC3E}">
        <p14:creationId xmlns:p14="http://schemas.microsoft.com/office/powerpoint/2010/main" val="3734233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Results Across Programs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Majority of participants graduated/case closed with improved health outcomes and goals met</a:t>
            </a:r>
          </a:p>
          <a:p>
            <a:r>
              <a:rPr lang="en-US" altLang="en-US" dirty="0"/>
              <a:t>Decreased ED use and cost</a:t>
            </a:r>
          </a:p>
          <a:p>
            <a:r>
              <a:rPr lang="en-US" altLang="en-US" dirty="0"/>
              <a:t>Increased primary and specialty care utilization</a:t>
            </a:r>
          </a:p>
          <a:p>
            <a:r>
              <a:rPr lang="en-US" altLang="en-US" dirty="0"/>
              <a:t>Increased access to care</a:t>
            </a:r>
          </a:p>
          <a:p>
            <a:r>
              <a:rPr lang="en-US" altLang="en-US" dirty="0"/>
              <a:t>Increase in culturally relevant care</a:t>
            </a:r>
          </a:p>
          <a:p>
            <a:r>
              <a:rPr lang="en-US" altLang="en-US" dirty="0"/>
              <a:t>Increased trust between community and care providers</a:t>
            </a:r>
          </a:p>
          <a:p>
            <a:r>
              <a:rPr lang="en-US" dirty="0"/>
              <a:t>Health/social systems able to respond more effectively to real life and community needs.</a:t>
            </a:r>
            <a:endParaRPr lang="en-US" alt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774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07611563"/>
              </p:ext>
            </p:extLst>
          </p:nvPr>
        </p:nvGraphicFramePr>
        <p:xfrm>
          <a:off x="642025" y="1283581"/>
          <a:ext cx="7859949" cy="3523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 </a:t>
            </a:r>
          </a:p>
        </p:txBody>
      </p:sp>
    </p:spTree>
    <p:extLst>
      <p:ext uri="{BB962C8B-B14F-4D97-AF65-F5344CB8AC3E}">
        <p14:creationId xmlns:p14="http://schemas.microsoft.com/office/powerpoint/2010/main" val="137942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2EB9A4-6A19-6342-B227-5B456CC10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72EB9A4-6A19-6342-B227-5B456CC10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B0C8203-48F0-1B45-9776-CBDBE97738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8B0C8203-48F0-1B45-9776-CBDBE97738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514BEB-8FC5-E444-B7B6-FF51A6C0A9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55514BEB-8FC5-E444-B7B6-FF51A6C0A9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E2598E-2BAC-014F-95F4-2576CB94C5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graphicEl>
                                              <a:dgm id="{FAE2598E-2BAC-014F-95F4-2576CB94C5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7FC8A2-656C-6A47-91B2-EA0D70317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F47FC8A2-656C-6A47-91B2-EA0D70317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47BE6A7-0BD2-B645-BF1B-C67EDE888A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graphicEl>
                                              <a:dgm id="{047BE6A7-0BD2-B645-BF1B-C67EDE888A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1F4109-EDEA-D340-BC1E-68E3965988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631F4109-EDEA-D340-BC1E-68E3965988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304EA5-D70E-B34F-991E-53ADEB61FF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graphicEl>
                                              <a:dgm id="{CA304EA5-D70E-B34F-991E-53ADEB61FF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A49C79-C2EA-E645-8047-29ABEF96AA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77A49C79-C2EA-E645-8047-29ABEF96AA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7CB314-DA9E-3D4B-8F61-1E850D750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937CB314-DA9E-3D4B-8F61-1E850D750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289053-0AAF-4448-A2DA-0881450F918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79289053-0AAF-4448-A2DA-0881450F918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F8D92-3AB8-30A4-E0C5-02BD3EB6D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97E46F-55D4-6F1B-C805-0CF8725F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Yet to be Answered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A2B091-A014-7A06-6472-8777ED8104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Investigate model components, infrastructure and scalability </a:t>
            </a:r>
          </a:p>
          <a:p>
            <a:r>
              <a:rPr lang="en-US" altLang="en-US" dirty="0"/>
              <a:t>How do CHWs get the results they get?</a:t>
            </a:r>
          </a:p>
          <a:p>
            <a:r>
              <a:rPr lang="en-US" altLang="en-US" dirty="0"/>
              <a:t>How much time does it take and/or how many CHW encounters does it take to get decreased ED use?</a:t>
            </a:r>
          </a:p>
          <a:p>
            <a:r>
              <a:rPr lang="en-US" altLang="en-US" dirty="0"/>
              <a:t>What must organizations have in place to have a successful CHW model? </a:t>
            </a:r>
          </a:p>
          <a:p>
            <a:r>
              <a:rPr lang="en-US" altLang="en-US" dirty="0"/>
              <a:t>How do we help organizations with the additional costs associated with evidence-based models?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119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 dirty="0">
                <a:solidFill>
                  <a:srgbClr val="F8E19C"/>
                </a:solidFill>
              </a:rPr>
            </a:br>
            <a:r>
              <a:rPr lang="en-US" altLang="en-US" dirty="0">
                <a:solidFill>
                  <a:srgbClr val="F8E19C"/>
                </a:solidFill>
              </a:rPr>
              <a:t>Thank You</a:t>
            </a:r>
            <a:br>
              <a:rPr lang="en-US" altLang="en-US" dirty="0">
                <a:solidFill>
                  <a:srgbClr val="F8E19C"/>
                </a:solidFill>
              </a:rPr>
            </a:br>
            <a:br>
              <a:rPr lang="en-US" altLang="en-US" dirty="0">
                <a:solidFill>
                  <a:srgbClr val="F8E19C"/>
                </a:solidFill>
              </a:rPr>
            </a:br>
            <a:r>
              <a:rPr lang="en-US" altLang="en-US" sz="2000" dirty="0">
                <a:solidFill>
                  <a:srgbClr val="F8E19C"/>
                </a:solidFill>
              </a:rPr>
              <a:t>For more information contact</a:t>
            </a:r>
            <a:br>
              <a:rPr lang="en-US" altLang="en-US" dirty="0">
                <a:solidFill>
                  <a:srgbClr val="F8E19C"/>
                </a:solidFill>
              </a:rPr>
            </a:br>
            <a:r>
              <a:rPr lang="en-US" altLang="en-US" sz="2000" dirty="0"/>
              <a:t>Anne Ganey, </a:t>
            </a:r>
            <a:r>
              <a:rPr lang="en-US" altLang="en-US" sz="2000" dirty="0">
                <a:hlinkClick r:id="rId2"/>
              </a:rPr>
              <a:t>anne.ganey@mnchwalliance.org</a:t>
            </a:r>
            <a:br>
              <a:rPr lang="en-US" altLang="en-US" sz="2000" dirty="0"/>
            </a:br>
            <a:r>
              <a:rPr lang="en-US" altLang="en-US" sz="2000" dirty="0"/>
              <a:t>Tasha Martell, </a:t>
            </a:r>
            <a:r>
              <a:rPr lang="en-US" altLang="en-US" sz="2000" dirty="0">
                <a:hlinkClick r:id="rId3"/>
              </a:rPr>
              <a:t>Tmartell@redlakenation.org</a:t>
            </a:r>
            <a:r>
              <a:rPr lang="en-US" altLang="en-US" sz="2000" dirty="0"/>
              <a:t> </a:t>
            </a:r>
            <a:br>
              <a:rPr lang="en-US" altLang="en-US" sz="2000" dirty="0"/>
            </a:br>
            <a:r>
              <a:rPr lang="en-US" altLang="en-US" sz="2000" dirty="0"/>
              <a:t>Mohamed Ibrahim, </a:t>
            </a:r>
            <a:r>
              <a:rPr lang="en-US" altLang="en-US" sz="2000" dirty="0">
                <a:hlinkClick r:id="rId4"/>
              </a:rPr>
              <a:t>mibrahim@wellshareinternational.org</a:t>
            </a:r>
            <a:br>
              <a:rPr lang="en-US" altLang="en-US" sz="2800" dirty="0"/>
            </a:br>
            <a:endParaRPr lang="en-US" dirty="0">
              <a:solidFill>
                <a:srgbClr val="F8E19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en-US" altLang="en-US" sz="1200" dirty="0"/>
              <a:t>Watch For the  final report on the CHW Demonstration Grants. It will be available on the MNCHWA web site.</a:t>
            </a:r>
          </a:p>
        </p:txBody>
      </p:sp>
    </p:spTree>
    <p:extLst>
      <p:ext uri="{BB962C8B-B14F-4D97-AF65-F5344CB8AC3E}">
        <p14:creationId xmlns:p14="http://schemas.microsoft.com/office/powerpoint/2010/main" val="576684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36187" y="152214"/>
            <a:ext cx="3784057" cy="48769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36979" y="1916350"/>
            <a:ext cx="4980562" cy="31128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62" name="Picture 6" descr="CHW_PPT_End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968884" y="48640"/>
            <a:ext cx="5038929" cy="1867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TextBox 7"/>
          <p:cNvSpPr txBox="1">
            <a:spLocks noChangeArrowheads="1"/>
          </p:cNvSpPr>
          <p:nvPr/>
        </p:nvSpPr>
        <p:spPr bwMode="auto">
          <a:xfrm>
            <a:off x="4162223" y="2480553"/>
            <a:ext cx="3374231" cy="1362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en-US" altLang="en-US" sz="1200" dirty="0">
                <a:solidFill>
                  <a:schemeClr val="bg1"/>
                </a:solidFill>
                <a:latin typeface="+mj-lt"/>
              </a:rPr>
              <a:t>For more information, please contact:</a:t>
            </a: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en-US" altLang="en-US" sz="1200" i="1" dirty="0">
              <a:solidFill>
                <a:schemeClr val="bg1"/>
              </a:solidFill>
              <a:latin typeface="+mj-lt"/>
            </a:endParaRP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en-US" altLang="en-US" sz="1200" b="1" dirty="0">
                <a:solidFill>
                  <a:srgbClr val="FFFFFF"/>
                </a:solidFill>
                <a:latin typeface="+mj-lt"/>
              </a:rPr>
              <a:t>www.mnCHWalliance.org</a:t>
            </a: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en-US" altLang="en-US" sz="12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en-US" altLang="en-US" sz="12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en-US" altLang="en-US" sz="1200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964" name="TextBox 8"/>
          <p:cNvSpPr txBox="1">
            <a:spLocks noChangeArrowheads="1"/>
          </p:cNvSpPr>
          <p:nvPr/>
        </p:nvSpPr>
        <p:spPr bwMode="auto">
          <a:xfrm>
            <a:off x="621352" y="2542069"/>
            <a:ext cx="3424136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en-US" altLang="en-US" sz="1200" b="1" dirty="0">
              <a:solidFill>
                <a:srgbClr val="FFFFFF"/>
              </a:solidFill>
              <a:latin typeface="+mj-lt"/>
            </a:endParaRP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r>
              <a:rPr lang="en-US" altLang="en-US" sz="4800" dirty="0">
                <a:solidFill>
                  <a:srgbClr val="FFFFFF"/>
                </a:solidFill>
                <a:latin typeface="+mj-lt"/>
              </a:rPr>
              <a:t>Thank you!</a:t>
            </a:r>
          </a:p>
          <a:p>
            <a:pPr>
              <a:lnSpc>
                <a:spcPts val="1800"/>
              </a:lnSpc>
              <a:spcBef>
                <a:spcPct val="0"/>
              </a:spcBef>
              <a:buNone/>
            </a:pPr>
            <a:endParaRPr lang="en-US" altLang="en-US" sz="1200" b="1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155432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31">
      <a:dk1>
        <a:srgbClr val="000000"/>
      </a:dk1>
      <a:lt1>
        <a:srgbClr val="FFFFFF"/>
      </a:lt1>
      <a:dk2>
        <a:srgbClr val="00A2B2"/>
      </a:dk2>
      <a:lt2>
        <a:srgbClr val="EEECE1"/>
      </a:lt2>
      <a:accent1>
        <a:srgbClr val="00A2B2"/>
      </a:accent1>
      <a:accent2>
        <a:srgbClr val="D4612E"/>
      </a:accent2>
      <a:accent3>
        <a:srgbClr val="259453"/>
      </a:accent3>
      <a:accent4>
        <a:srgbClr val="F1A962"/>
      </a:accent4>
      <a:accent5>
        <a:srgbClr val="24A9ED"/>
      </a:accent5>
      <a:accent6>
        <a:srgbClr val="F4E0A4"/>
      </a:accent6>
      <a:hlink>
        <a:srgbClr val="00A2B2"/>
      </a:hlink>
      <a:folHlink>
        <a:srgbClr val="F7E09B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Retrospect">
  <a:themeElements>
    <a:clrScheme name="MN CHWA 1">
      <a:dk1>
        <a:srgbClr val="000000"/>
      </a:dk1>
      <a:lt1>
        <a:srgbClr val="FFFFFF"/>
      </a:lt1>
      <a:dk2>
        <a:srgbClr val="00A2B2"/>
      </a:dk2>
      <a:lt2>
        <a:srgbClr val="EEECE1"/>
      </a:lt2>
      <a:accent1>
        <a:srgbClr val="00A2B2"/>
      </a:accent1>
      <a:accent2>
        <a:srgbClr val="D4612E"/>
      </a:accent2>
      <a:accent3>
        <a:srgbClr val="259453"/>
      </a:accent3>
      <a:accent4>
        <a:srgbClr val="F1A962"/>
      </a:accent4>
      <a:accent5>
        <a:srgbClr val="24A9ED"/>
      </a:accent5>
      <a:accent6>
        <a:srgbClr val="00A2B2"/>
      </a:accent6>
      <a:hlink>
        <a:srgbClr val="00A2B2"/>
      </a:hlink>
      <a:folHlink>
        <a:srgbClr val="F7E09B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1170</TotalTime>
  <Words>989</Words>
  <Application>Microsoft Office PowerPoint</Application>
  <PresentationFormat>On-screen Show (16:9)</PresentationFormat>
  <Paragraphs>157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Aptos</vt:lpstr>
      <vt:lpstr>Arial</vt:lpstr>
      <vt:lpstr>Calibri</vt:lpstr>
      <vt:lpstr>Franklin Gothic Book</vt:lpstr>
      <vt:lpstr>Franklin Gothic Medium</vt:lpstr>
      <vt:lpstr>Helvetica</vt:lpstr>
      <vt:lpstr>Helvetica Regular</vt:lpstr>
      <vt:lpstr>Wingdings</vt:lpstr>
      <vt:lpstr>Retrospect</vt:lpstr>
      <vt:lpstr>1_Retrospect</vt:lpstr>
      <vt:lpstr>PowerPoint Presentation</vt:lpstr>
      <vt:lpstr>Minnesota CHW Alliance Demonstration Grants: Inspiring Results from Three Rural CHW Model Programs in Minnesota </vt:lpstr>
      <vt:lpstr>Presenters </vt:lpstr>
      <vt:lpstr>CHW Demonstration Grants </vt:lpstr>
      <vt:lpstr>Four Projects Funded </vt:lpstr>
      <vt:lpstr>Models </vt:lpstr>
      <vt:lpstr>Essentia Model </vt:lpstr>
      <vt:lpstr>Essentia Results  </vt:lpstr>
      <vt:lpstr>Red Lake  Model </vt:lpstr>
      <vt:lpstr>Red Lake Results  </vt:lpstr>
      <vt:lpstr>Wellshare Model </vt:lpstr>
      <vt:lpstr>Wellshare Results  </vt:lpstr>
      <vt:lpstr>Wellshare Results  </vt:lpstr>
      <vt:lpstr>Overall Results Across Programs</vt:lpstr>
      <vt:lpstr>Lessons Learned </vt:lpstr>
      <vt:lpstr>Questions Yet to be Answered </vt:lpstr>
      <vt:lpstr> Thank You  For more information contact Anne Ganey, anne.ganey@mnchwalliance.org Tasha Martell, Tmartell@redlakenation.org  Mohamed Ibrahim, mibrahim@wellshareinternational.org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Consulting &amp; Coaching</dc:title>
  <dc:creator>Microsoft Office User</dc:creator>
  <cp:lastModifiedBy>Anne Ganey</cp:lastModifiedBy>
  <cp:revision>315</cp:revision>
  <dcterms:created xsi:type="dcterms:W3CDTF">2018-02-18T02:35:08Z</dcterms:created>
  <dcterms:modified xsi:type="dcterms:W3CDTF">2026-10-06T18:31:12Z</dcterms:modified>
</cp:coreProperties>
</file>