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21"/>
  </p:notesMasterIdLst>
  <p:handoutMasterIdLst>
    <p:handoutMasterId r:id="rId22"/>
  </p:handoutMasterIdLst>
  <p:sldIdLst>
    <p:sldId id="272" r:id="rId5"/>
    <p:sldId id="258" r:id="rId6"/>
    <p:sldId id="259" r:id="rId7"/>
    <p:sldId id="273" r:id="rId8"/>
    <p:sldId id="274" r:id="rId9"/>
    <p:sldId id="283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4" r:id="rId19"/>
    <p:sldId id="268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099" autoAdjust="0"/>
    <p:restoredTop sz="94660"/>
  </p:normalViewPr>
  <p:slideViewPr>
    <p:cSldViewPr snapToObjects="1" showGuides="1">
      <p:cViewPr>
        <p:scale>
          <a:sx n="93" d="100"/>
          <a:sy n="93" d="100"/>
        </p:scale>
        <p:origin x="42" y="-72"/>
      </p:cViewPr>
      <p:guideLst>
        <p:guide orient="horz" pos="432"/>
        <p:guide orient="horz" pos="864"/>
        <p:guide orient="horz" pos="1728"/>
        <p:guide orient="horz" pos="2592"/>
        <p:guide orient="horz" pos="3456"/>
        <p:guide orient="horz" pos="3888"/>
        <p:guide pos="414"/>
        <p:guide pos="822"/>
        <p:guide pos="1632"/>
        <p:guide pos="2496"/>
        <p:guide pos="3312"/>
        <p:guide pos="4110"/>
        <p:guide pos="4944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97" d="100"/>
          <a:sy n="97" d="100"/>
        </p:scale>
        <p:origin x="-162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150674-46CE-4FA2-A731-36DB6C9A661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E28D82-3A0B-4BAB-BD57-45CAE4FDF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6599E4-DD5D-48E4-864B-E14AC7780BB2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715C8F-C411-43DA-9939-137B9109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6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78592-48C5-45C1-96F0-BD360B5C98D3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0" t="52793" r="5220" b="12745"/>
          <a:stretch/>
        </p:blipFill>
        <p:spPr bwMode="auto">
          <a:xfrm>
            <a:off x="0" y="2724150"/>
            <a:ext cx="914400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 userDrawn="1"/>
        </p:nvGrpSpPr>
        <p:grpSpPr>
          <a:xfrm>
            <a:off x="1703504" y="3501600"/>
            <a:ext cx="6153547" cy="919926"/>
            <a:chOff x="1703504" y="3501600"/>
            <a:chExt cx="6153547" cy="919926"/>
          </a:xfrm>
        </p:grpSpPr>
        <p:sp>
          <p:nvSpPr>
            <p:cNvPr id="37" name="Oval 36"/>
            <p:cNvSpPr/>
            <p:nvPr userDrawn="1"/>
          </p:nvSpPr>
          <p:spPr>
            <a:xfrm>
              <a:off x="7404217" y="3965913"/>
              <a:ext cx="452834" cy="45283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7508979" y="4070675"/>
              <a:ext cx="243308" cy="24330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5244806" y="3756163"/>
              <a:ext cx="528290" cy="52829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5350012" y="3861369"/>
              <a:ext cx="317877" cy="3178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 userDrawn="1"/>
          </p:nvSpPr>
          <p:spPr>
            <a:xfrm>
              <a:off x="6040158" y="3968692"/>
              <a:ext cx="452834" cy="45283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 userDrawn="1"/>
          </p:nvSpPr>
          <p:spPr>
            <a:xfrm>
              <a:off x="6144920" y="4073454"/>
              <a:ext cx="243308" cy="2433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3655718" y="3756163"/>
              <a:ext cx="528290" cy="52829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 userDrawn="1"/>
          </p:nvSpPr>
          <p:spPr>
            <a:xfrm>
              <a:off x="3760925" y="3861369"/>
              <a:ext cx="317877" cy="3178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 userDrawn="1"/>
          </p:nvSpPr>
          <p:spPr>
            <a:xfrm>
              <a:off x="3073120" y="3968692"/>
              <a:ext cx="452834" cy="45283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 userDrawn="1"/>
          </p:nvSpPr>
          <p:spPr>
            <a:xfrm>
              <a:off x="3177882" y="4073454"/>
              <a:ext cx="243308" cy="2433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 userDrawn="1"/>
          </p:nvSpPr>
          <p:spPr>
            <a:xfrm>
              <a:off x="6669623" y="3805605"/>
              <a:ext cx="551238" cy="55123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 userDrawn="1"/>
          </p:nvSpPr>
          <p:spPr>
            <a:xfrm>
              <a:off x="6779141" y="3915122"/>
              <a:ext cx="332204" cy="3322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 userDrawn="1"/>
          </p:nvSpPr>
          <p:spPr>
            <a:xfrm>
              <a:off x="1703504" y="3965913"/>
              <a:ext cx="452834" cy="45283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 userDrawn="1"/>
          </p:nvSpPr>
          <p:spPr>
            <a:xfrm>
              <a:off x="1808266" y="4070675"/>
              <a:ext cx="243308" cy="24330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 userDrawn="1"/>
          </p:nvSpPr>
          <p:spPr>
            <a:xfrm>
              <a:off x="2335748" y="3731522"/>
              <a:ext cx="551238" cy="55123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 userDrawn="1"/>
          </p:nvSpPr>
          <p:spPr>
            <a:xfrm>
              <a:off x="2445266" y="3841039"/>
              <a:ext cx="332204" cy="3322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 userDrawn="1"/>
          </p:nvSpPr>
          <p:spPr>
            <a:xfrm>
              <a:off x="4401745" y="3501600"/>
              <a:ext cx="627177" cy="627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 userDrawn="1"/>
          </p:nvSpPr>
          <p:spPr>
            <a:xfrm>
              <a:off x="4507436" y="3607292"/>
              <a:ext cx="415794" cy="41579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6" name="Picture 5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1" t="25810" r="4099" b="51162"/>
          <a:stretch/>
        </p:blipFill>
        <p:spPr bwMode="auto">
          <a:xfrm>
            <a:off x="0" y="0"/>
            <a:ext cx="91440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30"/>
          <p:cNvGrpSpPr>
            <a:grpSpLocks/>
          </p:cNvGrpSpPr>
          <p:nvPr userDrawn="1"/>
        </p:nvGrpSpPr>
        <p:grpSpPr bwMode="auto">
          <a:xfrm>
            <a:off x="658813" y="684213"/>
            <a:ext cx="1065701" cy="1163435"/>
            <a:chOff x="3293" y="737"/>
            <a:chExt cx="796" cy="867"/>
          </a:xfrm>
        </p:grpSpPr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808266" y="684213"/>
            <a:ext cx="5188779" cy="2039937"/>
          </a:xfrm>
        </p:spPr>
        <p:txBody>
          <a:bodyPr lIns="0" rIns="0" anchor="b" anchorCtr="0">
            <a:noAutofit/>
          </a:bodyPr>
          <a:lstStyle>
            <a:lvl1pPr algn="r"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85812" y="5495925"/>
            <a:ext cx="5335588" cy="676275"/>
          </a:xfrm>
        </p:spPr>
        <p:txBody>
          <a:bodyPr lIns="0" tIns="45720" rIns="0" bIns="0">
            <a:normAutofit/>
          </a:bodyPr>
          <a:lstStyle>
            <a:lvl1pPr marL="0" indent="0" algn="r">
              <a:spcBef>
                <a:spcPts val="0"/>
              </a:spcBef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©2013 MFMER  |  3318949-</a:t>
            </a:r>
            <a:fld id="{D445C29B-035B-48ED-941F-A66A11A8A322}" type="slidenum">
              <a:rPr lang="en-US" sz="700" smtClean="0">
                <a:solidFill>
                  <a:schemeClr val="bg1">
                    <a:lumMod val="65000"/>
                  </a:schemeClr>
                </a:solidFill>
              </a:rPr>
              <a:pPr lvl="0"/>
              <a:t>‹#›</a:t>
            </a:fld>
            <a:endParaRPr lang="en-US" sz="7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7" name="Picture 6" descr="\\mfad.mfroot.org\rchdept\dmss02\ID\DESIGN\Operational\Presentation\PD_Staff\Bergene,Bryce\3318949-DeBrine,Kelly\Title title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140707"/>
            <a:ext cx="3519781" cy="50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270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3716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368" y="1444752"/>
            <a:ext cx="7827264" cy="42702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5788152"/>
            <a:ext cx="7827264" cy="384048"/>
          </a:xfrm>
        </p:spPr>
        <p:txBody>
          <a:bodyPr tIns="45720" anchor="ctr" anchorCtr="0"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30"/>
          <p:cNvGrpSpPr>
            <a:grpSpLocks/>
          </p:cNvGrpSpPr>
          <p:nvPr userDrawn="1"/>
        </p:nvGrpSpPr>
        <p:grpSpPr bwMode="auto">
          <a:xfrm>
            <a:off x="120650" y="6299201"/>
            <a:ext cx="422275" cy="461002"/>
            <a:chOff x="3293" y="737"/>
            <a:chExt cx="796" cy="867"/>
          </a:xfrm>
        </p:grpSpPr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268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ayo 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3675"/>
            <a:ext cx="9144000" cy="1371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3940175" y="684213"/>
            <a:ext cx="1263650" cy="1379537"/>
            <a:chOff x="3293" y="737"/>
            <a:chExt cx="796" cy="867"/>
          </a:xfrm>
        </p:grpSpPr>
        <p:sp>
          <p:nvSpPr>
            <p:cNvPr id="33" name="Freeform 19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21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23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4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9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036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4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yo Reduced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736" y="1673352"/>
            <a:ext cx="65288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8" name="Group 30"/>
          <p:cNvGrpSpPr>
            <a:grpSpLocks/>
          </p:cNvGrpSpPr>
          <p:nvPr userDrawn="1"/>
        </p:nvGrpSpPr>
        <p:grpSpPr bwMode="auto">
          <a:xfrm>
            <a:off x="120650" y="6299201"/>
            <a:ext cx="422275" cy="461002"/>
            <a:chOff x="3293" y="737"/>
            <a:chExt cx="796" cy="867"/>
          </a:xfrm>
        </p:grpSpPr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5258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2743200"/>
            <a:ext cx="7827264" cy="1371600"/>
          </a:xfrm>
        </p:spPr>
        <p:txBody>
          <a:bodyPr anchor="b" anchorCtr="0"/>
          <a:lstStyle>
            <a:lvl1pPr algn="l">
              <a:defRPr sz="32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4114800"/>
            <a:ext cx="7827264" cy="685800"/>
          </a:xfrm>
        </p:spPr>
        <p:txBody>
          <a:bodyPr anchor="t" anchorCtr="0"/>
          <a:lstStyle>
            <a:lvl1pPr marL="0" indent="0">
              <a:buNone/>
              <a:defRPr sz="2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30"/>
          <p:cNvGrpSpPr>
            <a:grpSpLocks/>
          </p:cNvGrpSpPr>
          <p:nvPr userDrawn="1"/>
        </p:nvGrpSpPr>
        <p:grpSpPr bwMode="auto">
          <a:xfrm>
            <a:off x="120650" y="6299201"/>
            <a:ext cx="422275" cy="461002"/>
            <a:chOff x="3293" y="737"/>
            <a:chExt cx="796" cy="867"/>
          </a:xfrm>
        </p:grpSpPr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1830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368" y="1371600"/>
            <a:ext cx="3840480" cy="4800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40480" cy="4800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30"/>
          <p:cNvGrpSpPr>
            <a:grpSpLocks/>
          </p:cNvGrpSpPr>
          <p:nvPr userDrawn="1"/>
        </p:nvGrpSpPr>
        <p:grpSpPr bwMode="auto">
          <a:xfrm>
            <a:off x="120650" y="6299201"/>
            <a:ext cx="422275" cy="461002"/>
            <a:chOff x="3293" y="737"/>
            <a:chExt cx="796" cy="867"/>
          </a:xfrm>
        </p:grpSpPr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600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1371600"/>
            <a:ext cx="3840480" cy="80467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" y="2174875"/>
            <a:ext cx="3840480" cy="398678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3840480" cy="80467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40480" cy="398678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30"/>
          <p:cNvGrpSpPr>
            <a:grpSpLocks/>
          </p:cNvGrpSpPr>
          <p:nvPr userDrawn="1"/>
        </p:nvGrpSpPr>
        <p:grpSpPr bwMode="auto">
          <a:xfrm>
            <a:off x="120650" y="6299201"/>
            <a:ext cx="422275" cy="461002"/>
            <a:chOff x="3293" y="737"/>
            <a:chExt cx="796" cy="867"/>
          </a:xfrm>
        </p:grpSpPr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043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7" name="Group 30"/>
          <p:cNvGrpSpPr>
            <a:grpSpLocks/>
          </p:cNvGrpSpPr>
          <p:nvPr userDrawn="1"/>
        </p:nvGrpSpPr>
        <p:grpSpPr bwMode="auto">
          <a:xfrm>
            <a:off x="120650" y="6299201"/>
            <a:ext cx="422275" cy="461002"/>
            <a:chOff x="3293" y="737"/>
            <a:chExt cx="796" cy="867"/>
          </a:xfrm>
        </p:grpSpPr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049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5888" indent="-115888">
              <a:buClr>
                <a:schemeClr val="tx1"/>
              </a:buClr>
              <a:defRPr sz="1600"/>
            </a:lvl1pPr>
            <a:lvl2pPr marL="566738" indent="-109538">
              <a:defRPr sz="1200"/>
            </a:lvl2pPr>
            <a:lvl3pPr marL="1030288" indent="-115888">
              <a:defRPr sz="1200"/>
            </a:lvl3pPr>
            <a:lvl4pPr marL="1481138" indent="-109538">
              <a:defRPr sz="1200"/>
            </a:lvl4pPr>
            <a:lvl5pPr marL="1944688" indent="-115888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4248" y="6190170"/>
            <a:ext cx="6510528" cy="4572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8" name="Group 30"/>
          <p:cNvGrpSpPr>
            <a:grpSpLocks/>
          </p:cNvGrpSpPr>
          <p:nvPr userDrawn="1"/>
        </p:nvGrpSpPr>
        <p:grpSpPr bwMode="auto">
          <a:xfrm>
            <a:off x="120650" y="6299201"/>
            <a:ext cx="422275" cy="461002"/>
            <a:chOff x="3293" y="737"/>
            <a:chExt cx="796" cy="867"/>
          </a:xfrm>
        </p:grpSpPr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8158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6" name="Group 30"/>
          <p:cNvGrpSpPr>
            <a:grpSpLocks/>
          </p:cNvGrpSpPr>
          <p:nvPr userDrawn="1"/>
        </p:nvGrpSpPr>
        <p:grpSpPr bwMode="auto">
          <a:xfrm>
            <a:off x="120650" y="6299201"/>
            <a:ext cx="422275" cy="461002"/>
            <a:chOff x="3293" y="737"/>
            <a:chExt cx="796" cy="867"/>
          </a:xfrm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7252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2807208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4910328" cy="5715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1371600"/>
            <a:ext cx="2807208" cy="4800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30"/>
          <p:cNvGrpSpPr>
            <a:grpSpLocks/>
          </p:cNvGrpSpPr>
          <p:nvPr userDrawn="1"/>
        </p:nvGrpSpPr>
        <p:grpSpPr bwMode="auto">
          <a:xfrm>
            <a:off x="120650" y="6299201"/>
            <a:ext cx="422275" cy="461002"/>
            <a:chOff x="3293" y="737"/>
            <a:chExt cx="796" cy="867"/>
          </a:xfrm>
        </p:grpSpPr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188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mfad.mfroot.org\rchdept\DAM01\pd-archive\3318949-DeBrine,Kelly\Rasters\OPHM_PPT 2.jpg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6" t="29869" r="11989" b="36528"/>
          <a:stretch/>
        </p:blipFill>
        <p:spPr bwMode="auto">
          <a:xfrm>
            <a:off x="-4695" y="6172200"/>
            <a:ext cx="914869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37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1371600"/>
            <a:ext cx="7827264" cy="4800600"/>
          </a:xfrm>
          <a:prstGeom prst="rect">
            <a:avLst/>
          </a:prstGeom>
        </p:spPr>
        <p:txBody>
          <a:bodyPr vert="horz" lIns="0" tIns="228600" rIns="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4248" y="6172200"/>
            <a:ext cx="6510528" cy="457200"/>
          </a:xfrm>
          <a:prstGeom prst="rect">
            <a:avLst/>
          </a:prstGeom>
        </p:spPr>
        <p:txBody>
          <a:bodyPr vert="horz" lIns="0" tIns="45720" rIns="0" bIns="0" rtlCol="0" anchor="t" anchorCtr="0"/>
          <a:lstStyle>
            <a:lvl1pPr algn="r">
              <a:lnSpc>
                <a:spcPct val="90000"/>
              </a:lnSpc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©2014 MFMER  |  3318949-</a:t>
            </a:r>
            <a:fld id="{D445C29B-035B-48ED-941F-A66A11A8A322}" type="slidenum">
              <a:rPr lang="en-US" sz="700" smtClean="0">
                <a:solidFill>
                  <a:schemeClr val="bg1">
                    <a:lumMod val="65000"/>
                  </a:schemeClr>
                </a:solidFill>
              </a:rPr>
              <a:pPr lvl="0"/>
              <a:t>‹#›</a:t>
            </a:fld>
            <a:endParaRPr lang="en-US" sz="7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08E9-181D-4D27-B315-6F2913257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8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76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500"/>
        </a:spcBef>
        <a:buClr>
          <a:schemeClr val="tx1">
            <a:lumMod val="5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92150" indent="-23495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663" y="2133600"/>
            <a:ext cx="4069137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Community-Based</a:t>
            </a:r>
            <a:br>
              <a:rPr lang="en-US" sz="2200" dirty="0" smtClean="0"/>
            </a:br>
            <a:r>
              <a:rPr lang="en-US" sz="2200" dirty="0" smtClean="0"/>
              <a:t> Co-Supervisory Community Health Worker Model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0412" y="5494420"/>
            <a:ext cx="6935788" cy="982579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Jean M. Gunderson, DNP, RN</a:t>
            </a:r>
            <a:b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Success with CHWs: Models, Evidence and Resources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December 1,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2015 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0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807" y="457200"/>
            <a:ext cx="7092593" cy="685800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sz="2400" dirty="0" smtClean="0"/>
              <a:t>Direct </a:t>
            </a:r>
            <a:r>
              <a:rPr lang="en-US" sz="2400" dirty="0"/>
              <a:t>Care </a:t>
            </a:r>
            <a:r>
              <a:rPr lang="en-US" sz="2400" dirty="0" smtClean="0"/>
              <a:t>Support Themes:</a:t>
            </a:r>
            <a:br>
              <a:rPr lang="en-US" sz="2400" dirty="0" smtClean="0"/>
            </a:br>
            <a:r>
              <a:rPr lang="en-US" sz="2400" dirty="0" smtClean="0"/>
              <a:t>                Co-Evaluation through Chart Review</a:t>
            </a:r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6400800" cy="429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97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685799"/>
          </a:xfrm>
        </p:spPr>
        <p:txBody>
          <a:bodyPr/>
          <a:lstStyle/>
          <a:p>
            <a:r>
              <a:rPr lang="en-US" dirty="0" smtClean="0"/>
              <a:t>	       </a:t>
            </a:r>
            <a:r>
              <a:rPr lang="en-US" sz="2800" dirty="0" smtClean="0"/>
              <a:t>Non Visit Care Support Needs</a:t>
            </a:r>
            <a:endParaRPr lang="en-US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360" y="1676400"/>
            <a:ext cx="580047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55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 Patient Education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PHQ-9</a:t>
            </a:r>
          </a:p>
          <a:p>
            <a:r>
              <a:rPr lang="en-US" sz="2000" dirty="0"/>
              <a:t>Asthma Control Test</a:t>
            </a:r>
          </a:p>
          <a:p>
            <a:r>
              <a:rPr lang="en-US" sz="2000" dirty="0"/>
              <a:t>Asthma Control Assessment</a:t>
            </a:r>
          </a:p>
          <a:p>
            <a:r>
              <a:rPr lang="en-US" sz="2000" dirty="0"/>
              <a:t>Asthma Action Plan</a:t>
            </a:r>
          </a:p>
          <a:p>
            <a:r>
              <a:rPr lang="en-US" sz="2000" dirty="0" err="1"/>
              <a:t>Peds</a:t>
            </a:r>
            <a:r>
              <a:rPr lang="en-US" sz="2000" dirty="0"/>
              <a:t> Quality of Life Form</a:t>
            </a:r>
          </a:p>
          <a:p>
            <a:r>
              <a:rPr lang="en-US" sz="2000" dirty="0"/>
              <a:t>Goal Setting</a:t>
            </a:r>
          </a:p>
          <a:p>
            <a:r>
              <a:rPr lang="en-US" sz="2000" dirty="0"/>
              <a:t>Goal Map</a:t>
            </a:r>
          </a:p>
          <a:p>
            <a:r>
              <a:rPr lang="en-US" sz="2000" dirty="0"/>
              <a:t>Journaling</a:t>
            </a:r>
          </a:p>
          <a:p>
            <a:r>
              <a:rPr lang="en-US" sz="2000" dirty="0"/>
              <a:t>Log books (BP, Diabetes, Activity)</a:t>
            </a:r>
          </a:p>
        </p:txBody>
      </p:sp>
    </p:spTree>
    <p:extLst>
      <p:ext uri="{BB962C8B-B14F-4D97-AF65-F5344CB8AC3E}">
        <p14:creationId xmlns:p14="http://schemas.microsoft.com/office/powerpoint/2010/main" val="3070722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Satisfaction and Assurance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Patients, Care Coordinators and CHW satisfaction data collected using  surveys </a:t>
            </a:r>
          </a:p>
          <a:p>
            <a:r>
              <a:rPr lang="en-US" sz="2400" dirty="0"/>
              <a:t>Integration of patient stories/cultural narratives</a:t>
            </a:r>
          </a:p>
          <a:p>
            <a:r>
              <a:rPr lang="en-US" sz="2400" dirty="0"/>
              <a:t>Review of lead reporting tool: </a:t>
            </a:r>
            <a:r>
              <a:rPr lang="en-US" sz="2400" i="1" dirty="0"/>
              <a:t>CHW Visit Form</a:t>
            </a:r>
          </a:p>
          <a:p>
            <a:r>
              <a:rPr lang="en-US" sz="2400" dirty="0"/>
              <a:t>Monthly case consultation with CHWs &amp; ECH teams; ongoing specialized training</a:t>
            </a:r>
          </a:p>
          <a:p>
            <a:r>
              <a:rPr lang="en-US" sz="2400" dirty="0"/>
              <a:t>Co-Supervisory meetings  with IMAA</a:t>
            </a:r>
          </a:p>
          <a:p>
            <a:r>
              <a:rPr lang="en-US" sz="2400" dirty="0"/>
              <a:t>MN CHW Alliance &amp; MN CHW Alliance Supervisor </a:t>
            </a:r>
            <a:r>
              <a:rPr lang="en-US" sz="2400" dirty="0" smtClean="0"/>
              <a:t>Roundtable participation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3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Lessons Learned: Holistic Relational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905000"/>
            <a:ext cx="7571232" cy="4267200"/>
          </a:xfrm>
        </p:spPr>
        <p:txBody>
          <a:bodyPr/>
          <a:lstStyle/>
          <a:p>
            <a:r>
              <a:rPr lang="en-US" sz="2000" dirty="0"/>
              <a:t>Home visits are critical in understanding patient/family experiences, strengths, needs, and health determinants</a:t>
            </a:r>
          </a:p>
          <a:p>
            <a:r>
              <a:rPr lang="en-US" sz="2000" dirty="0"/>
              <a:t>Use of one’s language, literacy, and culture remain significant  factors within care, healing, and health outcomes</a:t>
            </a:r>
          </a:p>
          <a:p>
            <a:r>
              <a:rPr lang="en-US" sz="2000" dirty="0"/>
              <a:t>Mixed methods analysis in partnership with the CHW team is important when reviewing, reporting and analyzing patient data </a:t>
            </a:r>
          </a:p>
          <a:p>
            <a:r>
              <a:rPr lang="en-US" sz="2000" dirty="0"/>
              <a:t>Community based CHW services are essential in the  integration of community </a:t>
            </a:r>
            <a:r>
              <a:rPr lang="en-US" sz="2000" dirty="0" smtClean="0"/>
              <a:t>contexts and </a:t>
            </a:r>
            <a:r>
              <a:rPr lang="en-US" sz="2000" dirty="0"/>
              <a:t>team based </a:t>
            </a:r>
            <a:r>
              <a:rPr lang="en-US" sz="2000" dirty="0" smtClean="0"/>
              <a:t>care within value-based contracting and blended funding.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Continue expansion in ECH-Rochester site</a:t>
            </a:r>
          </a:p>
          <a:p>
            <a:r>
              <a:rPr lang="en-US" sz="2000" dirty="0" smtClean="0"/>
              <a:t>Explore collaboration options for expansion of the CHW role to other Mayo Health System sites</a:t>
            </a:r>
          </a:p>
          <a:p>
            <a:r>
              <a:rPr lang="en-US" sz="2000" dirty="0" smtClean="0"/>
              <a:t>Maintain discussion with Payer Relations</a:t>
            </a:r>
          </a:p>
          <a:p>
            <a:r>
              <a:rPr lang="en-US" sz="2000" dirty="0" smtClean="0"/>
              <a:t>Continue to work with the Mayo Clinic Center for the Science of Health Care Delivery on determining quality cost outcomes for CHW programming</a:t>
            </a:r>
          </a:p>
          <a:p>
            <a:r>
              <a:rPr lang="en-US" sz="2000" dirty="0" smtClean="0"/>
              <a:t>Continue to work with the practice leadership on maintaining and securing  long-term operational and shared-risk savings funding for CHW services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1272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5203727" cy="314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7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8368" y="228600"/>
            <a:ext cx="7571232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Describe </a:t>
            </a:r>
            <a:r>
              <a:rPr lang="en-US" sz="2400" dirty="0" smtClean="0"/>
              <a:t>the building of teams integrating CHWs in a certified Health Care Home</a:t>
            </a:r>
            <a:endParaRPr lang="en-US" sz="2400" dirty="0"/>
          </a:p>
          <a:p>
            <a:r>
              <a:rPr lang="en-US" sz="2400" dirty="0" smtClean="0"/>
              <a:t>Review examples of CHWs working with patients diagnosed with diabetes and/or hypertension </a:t>
            </a:r>
            <a:endParaRPr lang="en-US" sz="2400" dirty="0"/>
          </a:p>
          <a:p>
            <a:r>
              <a:rPr lang="en-US" sz="2400" dirty="0"/>
              <a:t>Describe nonmedical determinants of health contexts within relational </a:t>
            </a:r>
            <a:r>
              <a:rPr lang="en-US" sz="2400" dirty="0" smtClean="0"/>
              <a:t>care</a:t>
            </a:r>
          </a:p>
          <a:p>
            <a:r>
              <a:rPr lang="en-US" sz="2400" dirty="0" smtClean="0"/>
              <a:t>Examine </a:t>
            </a:r>
            <a:r>
              <a:rPr lang="en-US" sz="2400" dirty="0"/>
              <a:t>the community based co-supervisory CHW model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7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8368" y="152400"/>
            <a:ext cx="7571232" cy="1219200"/>
          </a:xfrm>
        </p:spPr>
        <p:txBody>
          <a:bodyPr/>
          <a:lstStyle/>
          <a:p>
            <a:r>
              <a:rPr lang="en-US" sz="2400" dirty="0"/>
              <a:t>CHW Pilot: Co-creating Transdisciplinary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Team Based Care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Internship and Pilot co-created with lead Care Coordinators and leaders in Mayo Clinic Employee and Community Health (ECH) </a:t>
            </a:r>
          </a:p>
          <a:p>
            <a:r>
              <a:rPr lang="en-US" sz="2000" dirty="0"/>
              <a:t>Specific service areas: Primary Care Internal Medicine (PCIM), Integrated Behavioral Health (IBH) and Community Pediatric &amp; Adolescent Medicine (CPAM)</a:t>
            </a:r>
          </a:p>
          <a:p>
            <a:r>
              <a:rPr lang="en-US" sz="2000" dirty="0" smtClean="0"/>
              <a:t>Referral Criteria: complex care needs, eligible for or enrolled in care coordination , with significant non-medical health determinants </a:t>
            </a:r>
          </a:p>
          <a:p>
            <a:r>
              <a:rPr lang="en-US" sz="2000" dirty="0" smtClean="0"/>
              <a:t>Expanded </a:t>
            </a:r>
            <a:r>
              <a:rPr lang="en-US" sz="2000" dirty="0"/>
              <a:t>programming</a:t>
            </a:r>
            <a:r>
              <a:rPr lang="en-US" sz="2000" dirty="0" smtClean="0"/>
              <a:t>: Family Medicine (FAM), </a:t>
            </a:r>
            <a:r>
              <a:rPr lang="en-US" sz="2000" dirty="0"/>
              <a:t>DIAMOND, EMERALD, COMPASS</a:t>
            </a:r>
            <a:r>
              <a:rPr lang="en-US" sz="2000" dirty="0" smtClean="0"/>
              <a:t>, Care Transitions/Palliative Care Homebound Program, Social Work, </a:t>
            </a:r>
            <a:r>
              <a:rPr lang="en-US" sz="2000" dirty="0"/>
              <a:t>and EPSDT (C&amp;TC) complex care needs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Extensions of Collaborative Care Management </a:t>
            </a:r>
            <a:r>
              <a:rPr lang="en-US" sz="2400" dirty="0" smtClean="0"/>
              <a:t>(Patient Reporting &amp; CHW Inquiry)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676400"/>
            <a:ext cx="7495032" cy="4267200"/>
          </a:xfrm>
        </p:spPr>
        <p:txBody>
          <a:bodyPr/>
          <a:lstStyle/>
          <a:p>
            <a:r>
              <a:rPr lang="en-US" sz="1800" dirty="0"/>
              <a:t>Monitor symptoms</a:t>
            </a:r>
          </a:p>
          <a:p>
            <a:r>
              <a:rPr lang="en-US" sz="1800" dirty="0"/>
              <a:t>Monitor medications</a:t>
            </a:r>
          </a:p>
          <a:p>
            <a:r>
              <a:rPr lang="en-US" sz="1800" dirty="0"/>
              <a:t>Engage in goal setting</a:t>
            </a:r>
          </a:p>
          <a:p>
            <a:r>
              <a:rPr lang="en-US" sz="1800" dirty="0"/>
              <a:t>Provide educational support</a:t>
            </a:r>
          </a:p>
          <a:p>
            <a:r>
              <a:rPr lang="en-US" sz="1800" dirty="0"/>
              <a:t>Refer to wellness resources</a:t>
            </a:r>
          </a:p>
          <a:p>
            <a:r>
              <a:rPr lang="en-US" sz="1800" dirty="0"/>
              <a:t>Relapse prevention</a:t>
            </a:r>
          </a:p>
          <a:p>
            <a:r>
              <a:rPr lang="en-US" sz="1800" dirty="0"/>
              <a:t>Self-management; Strength-based support</a:t>
            </a:r>
          </a:p>
          <a:p>
            <a:r>
              <a:rPr lang="en-US" sz="1800" dirty="0"/>
              <a:t>Resiliency</a:t>
            </a:r>
          </a:p>
          <a:p>
            <a:r>
              <a:rPr lang="en-US" sz="1800" dirty="0"/>
              <a:t>Telephonic support</a:t>
            </a:r>
          </a:p>
          <a:p>
            <a:r>
              <a:rPr lang="en-US" sz="1800" dirty="0"/>
              <a:t>Continuum of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304800"/>
            <a:ext cx="7266432" cy="1066800"/>
          </a:xfrm>
        </p:spPr>
        <p:txBody>
          <a:bodyPr/>
          <a:lstStyle/>
          <a:p>
            <a:r>
              <a:rPr lang="en-US" sz="2400" dirty="0"/>
              <a:t>The Alignment of the CHWS  to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PATIENT </a:t>
            </a:r>
            <a:r>
              <a:rPr lang="en-US" sz="2400" dirty="0"/>
              <a:t>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676400"/>
            <a:ext cx="7418832" cy="4191000"/>
          </a:xfrm>
        </p:spPr>
        <p:txBody>
          <a:bodyPr/>
          <a:lstStyle/>
          <a:p>
            <a:r>
              <a:rPr lang="en-US" sz="2400" dirty="0"/>
              <a:t>Community based co-supervisory CHW model</a:t>
            </a:r>
          </a:p>
          <a:p>
            <a:r>
              <a:rPr lang="en-US" sz="2400" dirty="0"/>
              <a:t>Order by Proxy options (Primary Care orientation)</a:t>
            </a:r>
          </a:p>
          <a:p>
            <a:r>
              <a:rPr lang="en-US" sz="2400" dirty="0"/>
              <a:t>Team huddles, patient conferences and consults</a:t>
            </a:r>
          </a:p>
          <a:p>
            <a:r>
              <a:rPr lang="en-US" sz="2400" dirty="0"/>
              <a:t>Telephonic support</a:t>
            </a:r>
          </a:p>
          <a:p>
            <a:r>
              <a:rPr lang="en-US" sz="2400" dirty="0"/>
              <a:t>Patient home visits and at other community based sites </a:t>
            </a:r>
          </a:p>
          <a:p>
            <a:r>
              <a:rPr lang="en-US" sz="2400" dirty="0"/>
              <a:t>Non Visit Care coordination supports</a:t>
            </a:r>
          </a:p>
          <a:p>
            <a:r>
              <a:rPr lang="en-US" sz="2400" dirty="0"/>
              <a:t>Guardian of the Patient Narrative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9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The Patient Narrative: One Home Visit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Team referral for diabetes care follow-up</a:t>
            </a:r>
          </a:p>
          <a:p>
            <a:r>
              <a:rPr lang="en-US" sz="2000" dirty="0" smtClean="0"/>
              <a:t>Patient request for homecare services; referral initiated</a:t>
            </a:r>
          </a:p>
          <a:p>
            <a:r>
              <a:rPr lang="en-US" sz="2000" dirty="0" smtClean="0"/>
              <a:t> Patient complaint of hip pain; appointment follow-up for potential surgery</a:t>
            </a:r>
          </a:p>
          <a:p>
            <a:r>
              <a:rPr lang="en-US" sz="2000" dirty="0" smtClean="0"/>
              <a:t>Review and teaching: </a:t>
            </a:r>
            <a:r>
              <a:rPr lang="en-US" sz="2000" i="1" dirty="0" smtClean="0"/>
              <a:t>Diabetes Log Book</a:t>
            </a:r>
            <a:r>
              <a:rPr lang="en-US" sz="2000" dirty="0" smtClean="0"/>
              <a:t>; patient-reported symptoms and concerns communicated to care team</a:t>
            </a:r>
          </a:p>
          <a:p>
            <a:r>
              <a:rPr lang="en-US" sz="2000" dirty="0" smtClean="0"/>
              <a:t>Patient request for housing and transportation supports; referrals initiated</a:t>
            </a:r>
          </a:p>
          <a:p>
            <a:r>
              <a:rPr lang="en-US" sz="2000" dirty="0" smtClean="0"/>
              <a:t>Met with patient’s family in the home; alignment of social supports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42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Quality Dimensions:</a:t>
            </a:r>
            <a:br>
              <a:rPr lang="en-US" sz="2400" dirty="0"/>
            </a:br>
            <a:r>
              <a:rPr lang="en-US" sz="2400" dirty="0"/>
              <a:t>Asset Based and Patient Centered Team Based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828800"/>
            <a:ext cx="7190232" cy="3810000"/>
          </a:xfrm>
        </p:spPr>
        <p:txBody>
          <a:bodyPr/>
          <a:lstStyle/>
          <a:p>
            <a:r>
              <a:rPr lang="en-US" sz="2400" dirty="0"/>
              <a:t>Social Determinants data identified in partnership and reported utilizing patient language</a:t>
            </a:r>
          </a:p>
          <a:p>
            <a:r>
              <a:rPr lang="en-US" sz="2400" dirty="0"/>
              <a:t>Patient centered visit schedule (service, frequency &amp; number)</a:t>
            </a:r>
          </a:p>
          <a:p>
            <a:r>
              <a:rPr lang="en-US" sz="2400" dirty="0"/>
              <a:t>Referral, patient goals, education, self-management skills and care coordination supports tracking</a:t>
            </a:r>
          </a:p>
          <a:p>
            <a:r>
              <a:rPr lang="en-US" sz="2400" dirty="0"/>
              <a:t>Transdisciplinary teaming (relational practice)</a:t>
            </a:r>
          </a:p>
          <a:p>
            <a:r>
              <a:rPr lang="en-US" sz="2400" dirty="0"/>
              <a:t>Secondary partner sites reporting every </a:t>
            </a:r>
            <a:r>
              <a:rPr lang="en-US" sz="2400" dirty="0" smtClean="0"/>
              <a:t>quarterly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8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76300"/>
            <a:ext cx="7723632" cy="990600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en-US" sz="2400" dirty="0" smtClean="0"/>
              <a:t>Baseline Snapshot: </a:t>
            </a:r>
            <a:r>
              <a:rPr lang="en-US" sz="2400" dirty="0"/>
              <a:t>July 2013-166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4924176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92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647432" cy="1066800"/>
          </a:xfrm>
        </p:spPr>
        <p:txBody>
          <a:bodyPr/>
          <a:lstStyle/>
          <a:p>
            <a:r>
              <a:rPr lang="en-US" dirty="0" smtClean="0"/>
              <a:t>		   What Are </a:t>
            </a:r>
            <a:r>
              <a:rPr lang="en-US" dirty="0"/>
              <a:t>W</a:t>
            </a:r>
            <a:r>
              <a:rPr lang="en-US" dirty="0" smtClean="0"/>
              <a:t>e Doing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944877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100599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Slides-MayoWhite-Custom">
  <a:themeElements>
    <a:clrScheme name="OPHM1">
      <a:dk1>
        <a:srgbClr val="7F3F98"/>
      </a:dk1>
      <a:lt1>
        <a:srgbClr val="D3D3D4"/>
      </a:lt1>
      <a:dk2>
        <a:srgbClr val="000000"/>
      </a:dk2>
      <a:lt2>
        <a:srgbClr val="FFFFFF"/>
      </a:lt2>
      <a:accent1>
        <a:srgbClr val="F7941E"/>
      </a:accent1>
      <a:accent2>
        <a:srgbClr val="BE1E2D"/>
      </a:accent2>
      <a:accent3>
        <a:srgbClr val="9ECD84"/>
      </a:accent3>
      <a:accent4>
        <a:srgbClr val="3EC2CF"/>
      </a:accent4>
      <a:accent5>
        <a:srgbClr val="F26522"/>
      </a:accent5>
      <a:accent6>
        <a:srgbClr val="0046AD"/>
      </a:accent6>
      <a:hlink>
        <a:srgbClr val="B75268"/>
      </a:hlink>
      <a:folHlink>
        <a:srgbClr val="AAACAC"/>
      </a:folHlink>
    </a:clrScheme>
    <a:fontScheme name="mc-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c-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44B2F52EC3904DA5417C617088B991" ma:contentTypeVersion="0" ma:contentTypeDescription="Create a new document." ma:contentTypeScope="" ma:versionID="282fae323444b80a7ef3555fdebe6a7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9470BB-5D25-4145-83FD-37CA93102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8D0D04B-F731-4D33-804C-977B8766ED4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BF21F3B-2739-4ABD-AA18-2A9F6EAE69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2442</TotalTime>
  <Words>619</Words>
  <Application>Microsoft Office PowerPoint</Application>
  <PresentationFormat>On-screen Show (4:3)</PresentationFormat>
  <Paragraphs>82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SampleSlides-MayoWhite-Custom</vt:lpstr>
      <vt:lpstr>   Community-Based  Co-Supervisory Community Health Worker Model      </vt:lpstr>
      <vt:lpstr> Objectives </vt:lpstr>
      <vt:lpstr>CHW Pilot: Co-creating Transdisciplinary Team Based Care</vt:lpstr>
      <vt:lpstr>Extensions of Collaborative Care Management (Patient Reporting &amp; CHW Inquiry)</vt:lpstr>
      <vt:lpstr>The Alignment of the CHWS  to the  PATIENT EXPERIENCE</vt:lpstr>
      <vt:lpstr>The Patient Narrative: One Home Visit</vt:lpstr>
      <vt:lpstr>Quality Dimensions: Asset Based and Patient Centered Team Based Care </vt:lpstr>
      <vt:lpstr>        Baseline Snapshot: July 2013-166 Patients</vt:lpstr>
      <vt:lpstr>     What Are We Doing ? </vt:lpstr>
      <vt:lpstr>               Direct Care Support Themes:                 Co-Evaluation through Chart Review</vt:lpstr>
      <vt:lpstr>        Non Visit Care Support Needs</vt:lpstr>
      <vt:lpstr>Lead Patient Education Tools</vt:lpstr>
      <vt:lpstr>Satisfaction and Assurance Data</vt:lpstr>
      <vt:lpstr>Lessons Learned: Holistic Relational Care</vt:lpstr>
      <vt:lpstr>                             Next Steps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 Presentation Subtitle Here</dc:title>
  <dc:creator>Melanie A Nelson</dc:creator>
  <dc:description>v2.11</dc:description>
  <cp:lastModifiedBy>Jean M Gunderson</cp:lastModifiedBy>
  <cp:revision>90</cp:revision>
  <cp:lastPrinted>2015-09-16T19:00:13Z</cp:lastPrinted>
  <dcterms:created xsi:type="dcterms:W3CDTF">2012-09-11T14:45:15Z</dcterms:created>
  <dcterms:modified xsi:type="dcterms:W3CDTF">2015-11-24T18:52:21Z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0x0101008F44B2F52EC3904DA5417C617088B991</vt:lpwstr>
  </property>
</Properties>
</file>